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Proxima Nova"/>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0B3C48-9052-4184-A3DF-78C5A29B7546}">
  <a:tblStyle styleId="{860B3C48-9052-4184-A3DF-78C5A29B75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ProximaNova-italic.fntdata"/><Relationship Id="rId30" Type="http://schemas.openxmlformats.org/officeDocument/2006/relationships/slide" Target="slides/slide23.xml"/><Relationship Id="rId74" Type="http://schemas.openxmlformats.org/officeDocument/2006/relationships/font" Target="fonts/ProximaNova-bold.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ProximaNova-bold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8eacc3ac8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8eacc3ac8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8eacc3ac8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8eacc3ac8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8eacc3ac8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8eacc3ac8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8eacc3ac8_1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8eacc3ac8_1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8eacc3ac8_1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8eacc3ac8_1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8eacc3ac8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8eacc3ac8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8eacc3ac8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8eacc3ac8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8eacc3ac8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8eacc3ac8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8eacc3ac8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8eacc3ac8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8eacc3ac8_1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8eacc3ac8_1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8eacc3ac8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8eacc3ac8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8eacc3ac8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8eacc3ac8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8eacc3ac8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8eacc3ac8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8eacc3ac8_1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8eacc3ac8_1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8eacc3ac8_1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8eacc3ac8_1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8eacc3ac8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8eacc3ac8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8eacc3ac8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8eacc3ac8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8eacc3ac8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8eacc3ac8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8eacc3ac8_1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8eacc3ac8_1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8eacc3ac8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8eacc3ac8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8eacc3ac8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8eacc3ac8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8eacc3ac8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98eacc3ac8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8eacc3ac8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8eacc3ac8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8eacc3ac8_1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8eacc3ac8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8eacc3ac8_1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8eacc3ac8_1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8eacc3ac8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8eacc3ac8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8eacc3ac8_1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98eacc3ac8_1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8eacc3ac8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8eacc3ac8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8eacc3ac8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8eacc3ac8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8eacc3ac8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8eacc3ac8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8eacc3ac8_1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8eacc3ac8_1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8eacc3ac8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8eacc3ac8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8eacc3ac8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8eacc3ac8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8eacc3ac8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8eacc3ac8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8eacc3ac8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8eacc3ac8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8eacc3ac8_1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8eacc3ac8_1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8eacc3ac8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8eacc3ac8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8eacc3ac8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8eacc3ac8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8eacc3ac8_1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8eacc3ac8_1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98eacc3ac8_1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98eacc3ac8_1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8eacc3ac8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8eacc3ac8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8eacc3ac8_1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98eacc3ac8_1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8eacc3ac8_1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8eacc3ac8_1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8eacc3ac8_1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98eacc3ac8_1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8eacc3ac8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8eacc3ac8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8eacc3ac8_1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98eacc3ac8_1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8eacc3ac8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8eacc3ac8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8eacc3ac8_1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98eacc3ac8_1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8eacc3ac8_1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8eacc3ac8_1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8eacc3ac8_1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98eacc3ac8_1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8eacc3ac8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98eacc3ac8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8eacc3ac8_1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98eacc3ac8_1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98eacc3ac8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98eacc3ac8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98eacc3ac8_1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98eacc3ac8_1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98eacc3ac8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98eacc3ac8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8eacc3ac8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8eacc3ac8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eacc3ac8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8eacc3ac8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8eacc3ac8_1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8eacc3ac8_1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8eacc3ac8_1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8eacc3ac8_1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8eacc3ac8_1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8eacc3ac8_1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8eacc3ac8_1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98eacc3ac8_1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8eacc3ac8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8eacc3ac8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8eacc3ac8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8eacc3ac8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8eacc3ac8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8eacc3ac8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8eacc3ac8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8eacc3ac8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8.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8.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8.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11" Type="http://schemas.openxmlformats.org/officeDocument/2006/relationships/hyperlink" Target="https://www.pythontutorial.net/" TargetMode="External"/><Relationship Id="rId10" Type="http://schemas.openxmlformats.org/officeDocument/2006/relationships/hyperlink" Target="https://docs.python.org/3/tutorial/index.html" TargetMode="External"/><Relationship Id="rId13" Type="http://schemas.openxmlformats.org/officeDocument/2006/relationships/hyperlink" Target="https://www.tutorialspoint.com/python/index.htm" TargetMode="External"/><Relationship Id="rId12" Type="http://schemas.openxmlformats.org/officeDocument/2006/relationships/hyperlink" Target="https://www.tutorialsteacher.com/python" TargetMode="External"/><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hyperlink" Target="https://www.python.org/downloads/" TargetMode="External"/><Relationship Id="rId4" Type="http://schemas.openxmlformats.org/officeDocument/2006/relationships/hyperlink" Target="https://youtu.be/i-MuSAwgwCU" TargetMode="External"/><Relationship Id="rId9" Type="http://schemas.openxmlformats.org/officeDocument/2006/relationships/hyperlink" Target="https://youtu.be/_uQrJ0TkZlc" TargetMode="External"/><Relationship Id="rId15" Type="http://schemas.openxmlformats.org/officeDocument/2006/relationships/hyperlink" Target="https://www.onlinegdb.com/" TargetMode="External"/><Relationship Id="rId14" Type="http://schemas.openxmlformats.org/officeDocument/2006/relationships/hyperlink" Target="https://www.w3schools.com/python/" TargetMode="External"/><Relationship Id="rId16" Type="http://schemas.openxmlformats.org/officeDocument/2006/relationships/image" Target="../media/image1.png"/><Relationship Id="rId5" Type="http://schemas.openxmlformats.org/officeDocument/2006/relationships/hyperlink" Target="https://classroom.google.com/c/NTE5NzI3NDA3NTU1/m/NjA4MjI3MDEwMTc5/details" TargetMode="External"/><Relationship Id="rId6" Type="http://schemas.openxmlformats.org/officeDocument/2006/relationships/hyperlink" Target="https://youtu.be/VC13MkENVoY" TargetMode="External"/><Relationship Id="rId7" Type="http://schemas.openxmlformats.org/officeDocument/2006/relationships/hyperlink" Target="https://youtu.be/GenKovl05YU" TargetMode="External"/><Relationship Id="rId8" Type="http://schemas.openxmlformats.org/officeDocument/2006/relationships/hyperlink" Target="https://youtu.be/riL_xn6BKD8"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Python Code Structuring</a:t>
            </a:r>
            <a:endParaRPr b="1"/>
          </a:p>
        </p:txBody>
      </p:sp>
      <p:sp>
        <p:nvSpPr>
          <p:cNvPr id="105" name="Google Shape;105;p25"/>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04</a:t>
            </a:r>
            <a:endParaRPr/>
          </a:p>
        </p:txBody>
      </p:sp>
      <p:pic>
        <p:nvPicPr>
          <p:cNvPr id="106" name="Google Shape;106;p2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70" name="Google Shape;170;p34"/>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171" name="Google Shape;171;p34"/>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172" name="Google Shape;172;p34"/>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PS13_JTB.py</a:t>
            </a:r>
            <a:endParaRPr b="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Set</a:t>
            </a:r>
            <a:endParaRPr b="1"/>
          </a:p>
        </p:txBody>
      </p:sp>
      <p:sp>
        <p:nvSpPr>
          <p:cNvPr id="178" name="Google Shape;178;p35"/>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set is a mutable collection of distinct hashable objects, same as the list and tuple.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is an unordered collection of objects, meaning it does not record element position or order of insertion and so cannot access elements using indexes.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set is a Python implementation of the set in Mathematics.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set object has suitable methods to perform mathematical set operations like union, intersection, difference,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set object contains one or more items, not necessarily of the same type, which are separated by a comma and enclosed in curly brackets {}.</a:t>
            </a:r>
            <a:endParaRPr>
              <a:solidFill>
                <a:srgbClr val="000000"/>
              </a:solidFill>
            </a:endParaRPr>
          </a:p>
        </p:txBody>
      </p:sp>
      <p:pic>
        <p:nvPicPr>
          <p:cNvPr id="179" name="Google Shape;179;p3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Set</a:t>
            </a:r>
            <a:endParaRPr b="1"/>
          </a:p>
        </p:txBody>
      </p:sp>
      <p:sp>
        <p:nvSpPr>
          <p:cNvPr id="185" name="Google Shape;185;p36"/>
          <p:cNvSpPr txBox="1"/>
          <p:nvPr>
            <p:ph idx="1" type="body"/>
          </p:nvPr>
        </p:nvSpPr>
        <p:spPr>
          <a:xfrm>
            <a:off x="311700" y="935175"/>
            <a:ext cx="8520600" cy="3607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A set doesn't store duplicate objects. Even if an object is added more than once inside the curly brackets, only one copy is held in the set object. Hence, indexing and slicing operations cannot be done on a set object.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order of elements in the set is not necessarily the same as the order given at the time of assignment. Python optimizes the structure of a set for performing operations over it, as defined in mathematics.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Even though mutable objects are not stored in a set, the set itself is a mutable object. Use the set() function to create an empty set. Empty curly braces will create an empty dictionary instead of an empty set.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set() function also use to convert string, tuple, or dictionary object to a set object.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built-in set functions add(), remove() or update() methods to modify set collection.</a:t>
            </a:r>
            <a:endParaRPr>
              <a:solidFill>
                <a:srgbClr val="000000"/>
              </a:solidFill>
            </a:endParaRPr>
          </a:p>
        </p:txBody>
      </p:sp>
      <p:pic>
        <p:nvPicPr>
          <p:cNvPr id="186" name="Google Shape;186;p3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Operations</a:t>
            </a:r>
            <a:endParaRPr b="1"/>
          </a:p>
        </p:txBody>
      </p:sp>
      <p:pic>
        <p:nvPicPr>
          <p:cNvPr id="192" name="Google Shape;192;p37"/>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193" name="Google Shape;193;p37"/>
          <p:cNvGraphicFramePr/>
          <p:nvPr/>
        </p:nvGraphicFramePr>
        <p:xfrm>
          <a:off x="476000" y="812175"/>
          <a:ext cx="3000000" cy="3000000"/>
        </p:xfrm>
        <a:graphic>
          <a:graphicData uri="http://schemas.openxmlformats.org/drawingml/2006/table">
            <a:tbl>
              <a:tblPr>
                <a:noFill/>
                <a:tableStyleId>{860B3C48-9052-4184-A3DF-78C5A29B7546}</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Union: Returns a new set with elements from both the sets.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Operator: |</a:t>
                      </a:r>
                      <a:endParaRPr sz="1200"/>
                    </a:p>
                    <a:p>
                      <a:pPr indent="0" lvl="0" marL="0" rtl="0" algn="l">
                        <a:spcBef>
                          <a:spcPts val="0"/>
                        </a:spcBef>
                        <a:spcAft>
                          <a:spcPts val="0"/>
                        </a:spcAft>
                        <a:buNone/>
                      </a:pPr>
                      <a:r>
                        <a:rPr lang="en" sz="1200"/>
                        <a:t>Method: set.union()</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s1={1,2,3,4,5}</a:t>
                      </a:r>
                      <a:endParaRPr sz="1200"/>
                    </a:p>
                    <a:p>
                      <a:pPr indent="0" lvl="0" marL="0" rtl="0" algn="l">
                        <a:spcBef>
                          <a:spcPts val="0"/>
                        </a:spcBef>
                        <a:spcAft>
                          <a:spcPts val="0"/>
                        </a:spcAft>
                        <a:buNone/>
                      </a:pPr>
                      <a:r>
                        <a:rPr lang="en" sz="1200"/>
                        <a:t>s2={4,5,6,7,8}</a:t>
                      </a:r>
                      <a:endParaRPr sz="1200"/>
                    </a:p>
                    <a:p>
                      <a:pPr indent="0" lvl="0" marL="0" rtl="0" algn="l">
                        <a:spcBef>
                          <a:spcPts val="0"/>
                        </a:spcBef>
                        <a:spcAft>
                          <a:spcPts val="0"/>
                        </a:spcAft>
                        <a:buNone/>
                      </a:pPr>
                      <a:r>
                        <a:rPr lang="en" sz="1200"/>
                        <a:t>s1|s2 #{1, 2, 3, 4, 5, 6, 7, 8}</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s1={1,2,3,4,5}</a:t>
                      </a:r>
                      <a:endParaRPr sz="1200"/>
                    </a:p>
                    <a:p>
                      <a:pPr indent="0" lvl="0" marL="0" rtl="0" algn="l">
                        <a:spcBef>
                          <a:spcPts val="0"/>
                        </a:spcBef>
                        <a:spcAft>
                          <a:spcPts val="0"/>
                        </a:spcAft>
                        <a:buNone/>
                      </a:pPr>
                      <a:r>
                        <a:rPr lang="en" sz="1200"/>
                        <a:t>s2={4,5,6,7,8}</a:t>
                      </a:r>
                      <a:endParaRPr sz="1200"/>
                    </a:p>
                    <a:p>
                      <a:pPr indent="0" lvl="0" marL="0" rtl="0" algn="l">
                        <a:spcBef>
                          <a:spcPts val="0"/>
                        </a:spcBef>
                        <a:spcAft>
                          <a:spcPts val="0"/>
                        </a:spcAft>
                        <a:buNone/>
                      </a:pPr>
                      <a:r>
                        <a:rPr lang="en" sz="1200"/>
                        <a:t>s1.union(s2)  #{1, 2, 3, 4, 5, 6, 7, 8}   </a:t>
                      </a:r>
                      <a:endParaRPr sz="1200"/>
                    </a:p>
                    <a:p>
                      <a:pPr indent="0" lvl="0" marL="0" rtl="0" algn="l">
                        <a:spcBef>
                          <a:spcPts val="0"/>
                        </a:spcBef>
                        <a:spcAft>
                          <a:spcPts val="0"/>
                        </a:spcAft>
                        <a:buNone/>
                      </a:pPr>
                      <a:r>
                        <a:rPr lang="en" sz="1200"/>
                        <a:t>s2.union(s1)  #{1, 2, 3, 4, 5, 6, 7, 8}</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Intersection: Returns a new set containing elements common to both sets.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Operator: &amp;</a:t>
                      </a:r>
                      <a:endParaRPr sz="1200"/>
                    </a:p>
                    <a:p>
                      <a:pPr indent="0" lvl="0" marL="0" rtl="0" algn="l">
                        <a:spcBef>
                          <a:spcPts val="0"/>
                        </a:spcBef>
                        <a:spcAft>
                          <a:spcPts val="0"/>
                        </a:spcAft>
                        <a:buNone/>
                      </a:pPr>
                      <a:r>
                        <a:rPr lang="en" sz="1200"/>
                        <a:t>Method: set.intersection()</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s1={1,2,3,4,5}</a:t>
                      </a:r>
                      <a:endParaRPr sz="1200"/>
                    </a:p>
                    <a:p>
                      <a:pPr indent="0" lvl="0" marL="0" rtl="0" algn="l">
                        <a:spcBef>
                          <a:spcPts val="0"/>
                        </a:spcBef>
                        <a:spcAft>
                          <a:spcPts val="0"/>
                        </a:spcAft>
                        <a:buNone/>
                      </a:pPr>
                      <a:r>
                        <a:rPr lang="en" sz="1200"/>
                        <a:t>s2={4,5,6,7,8}</a:t>
                      </a:r>
                      <a:endParaRPr sz="1200"/>
                    </a:p>
                    <a:p>
                      <a:pPr indent="0" lvl="0" marL="0" rtl="0" algn="l">
                        <a:spcBef>
                          <a:spcPts val="0"/>
                        </a:spcBef>
                        <a:spcAft>
                          <a:spcPts val="0"/>
                        </a:spcAft>
                        <a:buNone/>
                      </a:pPr>
                      <a:r>
                        <a:rPr lang="en" sz="1200"/>
                        <a:t>s1&amp;s2 #{4, 5}                     </a:t>
                      </a:r>
                      <a:endParaRPr sz="1200"/>
                    </a:p>
                    <a:p>
                      <a:pPr indent="0" lvl="0" marL="0" rtl="0" algn="l">
                        <a:spcBef>
                          <a:spcPts val="0"/>
                        </a:spcBef>
                        <a:spcAft>
                          <a:spcPts val="0"/>
                        </a:spcAft>
                        <a:buNone/>
                      </a:pPr>
                      <a:r>
                        <a:rPr lang="en" sz="1200"/>
                        <a:t>s2&amp;s1 #{4, 5}</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s1={1,2,3,4,5}         </a:t>
                      </a:r>
                      <a:endParaRPr sz="1200"/>
                    </a:p>
                    <a:p>
                      <a:pPr indent="0" lvl="0" marL="0" rtl="0" algn="l">
                        <a:spcBef>
                          <a:spcPts val="0"/>
                        </a:spcBef>
                        <a:spcAft>
                          <a:spcPts val="0"/>
                        </a:spcAft>
                        <a:buNone/>
                      </a:pPr>
                      <a:r>
                        <a:rPr lang="en" sz="1200"/>
                        <a:t>s2={4,5,6,7,8}         </a:t>
                      </a:r>
                      <a:endParaRPr sz="1200"/>
                    </a:p>
                    <a:p>
                      <a:pPr indent="0" lvl="0" marL="0" rtl="0" algn="l">
                        <a:spcBef>
                          <a:spcPts val="0"/>
                        </a:spcBef>
                        <a:spcAft>
                          <a:spcPts val="0"/>
                        </a:spcAft>
                        <a:buNone/>
                      </a:pPr>
                      <a:r>
                        <a:rPr lang="en" sz="1200"/>
                        <a:t>s1.intersection(s2)  #{4, 5}                              </a:t>
                      </a:r>
                      <a:endParaRPr sz="1200"/>
                    </a:p>
                    <a:p>
                      <a:pPr indent="0" lvl="0" marL="0" rtl="0" algn="l">
                        <a:spcBef>
                          <a:spcPts val="0"/>
                        </a:spcBef>
                        <a:spcAft>
                          <a:spcPts val="0"/>
                        </a:spcAft>
                        <a:buNone/>
                      </a:pPr>
                      <a:r>
                        <a:rPr lang="en" sz="1200"/>
                        <a:t>s2.intersection(s1)  #{4, 5}</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Operations</a:t>
            </a:r>
            <a:endParaRPr b="1"/>
          </a:p>
        </p:txBody>
      </p:sp>
      <p:pic>
        <p:nvPicPr>
          <p:cNvPr id="199" name="Google Shape;199;p38"/>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00" name="Google Shape;200;p38"/>
          <p:cNvGraphicFramePr/>
          <p:nvPr/>
        </p:nvGraphicFramePr>
        <p:xfrm>
          <a:off x="476000" y="964575"/>
          <a:ext cx="3000000" cy="3000000"/>
        </p:xfrm>
        <a:graphic>
          <a:graphicData uri="http://schemas.openxmlformats.org/drawingml/2006/table">
            <a:tbl>
              <a:tblPr>
                <a:noFill/>
                <a:tableStyleId>{860B3C48-9052-4184-A3DF-78C5A29B7546}</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Difference: Returns a set containing elements only in the first set, but not in the second set.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Operator: -</a:t>
                      </a:r>
                      <a:endParaRPr sz="1200"/>
                    </a:p>
                    <a:p>
                      <a:pPr indent="0" lvl="0" marL="0" rtl="0" algn="l">
                        <a:spcBef>
                          <a:spcPts val="0"/>
                        </a:spcBef>
                        <a:spcAft>
                          <a:spcPts val="0"/>
                        </a:spcAft>
                        <a:buNone/>
                      </a:pPr>
                      <a:r>
                        <a:rPr lang="en" sz="1200"/>
                        <a:t>Method: set.difference()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s1={1,2,3,4,5}</a:t>
                      </a:r>
                      <a:endParaRPr sz="1200"/>
                    </a:p>
                    <a:p>
                      <a:pPr indent="0" lvl="0" marL="0" rtl="0" algn="l">
                        <a:spcBef>
                          <a:spcPts val="0"/>
                        </a:spcBef>
                        <a:spcAft>
                          <a:spcPts val="0"/>
                        </a:spcAft>
                        <a:buNone/>
                      </a:pPr>
                      <a:r>
                        <a:rPr lang="en" sz="1200"/>
                        <a:t>s2={4,5,6,7,8}</a:t>
                      </a:r>
                      <a:endParaRPr sz="1200"/>
                    </a:p>
                    <a:p>
                      <a:pPr indent="0" lvl="0" marL="0" rtl="0" algn="l">
                        <a:spcBef>
                          <a:spcPts val="0"/>
                        </a:spcBef>
                        <a:spcAft>
                          <a:spcPts val="0"/>
                        </a:spcAft>
                        <a:buNone/>
                      </a:pPr>
                      <a:r>
                        <a:rPr lang="en" sz="1200"/>
                        <a:t>s1-s2  #{1, 2, 3}                  </a:t>
                      </a:r>
                      <a:endParaRPr sz="1200"/>
                    </a:p>
                    <a:p>
                      <a:pPr indent="0" lvl="0" marL="0" rtl="0" algn="l">
                        <a:spcBef>
                          <a:spcPts val="0"/>
                        </a:spcBef>
                        <a:spcAft>
                          <a:spcPts val="0"/>
                        </a:spcAft>
                        <a:buNone/>
                      </a:pPr>
                      <a:r>
                        <a:rPr lang="en" sz="1200"/>
                        <a:t>s2-s1  #{8, 6, 7}</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s1={1,2,3,4,5}    </a:t>
                      </a:r>
                      <a:endParaRPr sz="1200"/>
                    </a:p>
                    <a:p>
                      <a:pPr indent="0" lvl="0" marL="0" rtl="0" algn="l">
                        <a:spcBef>
                          <a:spcPts val="0"/>
                        </a:spcBef>
                        <a:spcAft>
                          <a:spcPts val="0"/>
                        </a:spcAft>
                        <a:buNone/>
                      </a:pPr>
                      <a:r>
                        <a:rPr lang="en" sz="1200"/>
                        <a:t>s2={4,5,6,7,8}    </a:t>
                      </a:r>
                      <a:endParaRPr sz="1200"/>
                    </a:p>
                    <a:p>
                      <a:pPr indent="0" lvl="0" marL="0" rtl="0" algn="l">
                        <a:spcBef>
                          <a:spcPts val="0"/>
                        </a:spcBef>
                        <a:spcAft>
                          <a:spcPts val="0"/>
                        </a:spcAft>
                        <a:buNone/>
                      </a:pPr>
                      <a:r>
                        <a:rPr lang="en" sz="1200"/>
                        <a:t>s1.difference(s2) #{1, 2, 3}                      </a:t>
                      </a:r>
                      <a:endParaRPr sz="1200"/>
                    </a:p>
                    <a:p>
                      <a:pPr indent="0" lvl="0" marL="0" rtl="0" algn="l">
                        <a:spcBef>
                          <a:spcPts val="0"/>
                        </a:spcBef>
                        <a:spcAft>
                          <a:spcPts val="0"/>
                        </a:spcAft>
                        <a:buNone/>
                      </a:pPr>
                      <a:r>
                        <a:rPr lang="en" sz="1200"/>
                        <a:t>s2.difference(s1) #{8, 6, 7}</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Operations</a:t>
            </a:r>
            <a:endParaRPr b="1"/>
          </a:p>
        </p:txBody>
      </p:sp>
      <p:pic>
        <p:nvPicPr>
          <p:cNvPr id="206" name="Google Shape;206;p39"/>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07" name="Google Shape;207;p39"/>
          <p:cNvGraphicFramePr/>
          <p:nvPr/>
        </p:nvGraphicFramePr>
        <p:xfrm>
          <a:off x="476000" y="964575"/>
          <a:ext cx="3000000" cy="3000000"/>
        </p:xfrm>
        <a:graphic>
          <a:graphicData uri="http://schemas.openxmlformats.org/drawingml/2006/table">
            <a:tbl>
              <a:tblPr>
                <a:noFill/>
                <a:tableStyleId>{860B3C48-9052-4184-A3DF-78C5A29B7546}</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Symmetric Difference: Returns a set consisting of elements in both sets, excluding the common elements.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Operator: ^</a:t>
                      </a:r>
                      <a:endParaRPr sz="1200"/>
                    </a:p>
                    <a:p>
                      <a:pPr indent="0" lvl="0" marL="0" rtl="0" algn="l">
                        <a:spcBef>
                          <a:spcPts val="0"/>
                        </a:spcBef>
                        <a:spcAft>
                          <a:spcPts val="0"/>
                        </a:spcAft>
                        <a:buNone/>
                      </a:pPr>
                      <a:r>
                        <a:rPr lang="en" sz="1200"/>
                        <a:t>Method: set.symmetric_difference()</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s1={1,2,3,4,5}</a:t>
                      </a:r>
                      <a:endParaRPr sz="1200"/>
                    </a:p>
                    <a:p>
                      <a:pPr indent="0" lvl="0" marL="0" rtl="0" algn="l">
                        <a:spcBef>
                          <a:spcPts val="0"/>
                        </a:spcBef>
                        <a:spcAft>
                          <a:spcPts val="0"/>
                        </a:spcAft>
                        <a:buNone/>
                      </a:pPr>
                      <a:r>
                        <a:rPr lang="en" sz="1200"/>
                        <a:t>s2={4,5,6,7,8}</a:t>
                      </a:r>
                      <a:endParaRPr sz="1200"/>
                    </a:p>
                    <a:p>
                      <a:pPr indent="0" lvl="0" marL="0" rtl="0" algn="l">
                        <a:spcBef>
                          <a:spcPts val="0"/>
                        </a:spcBef>
                        <a:spcAft>
                          <a:spcPts val="0"/>
                        </a:spcAft>
                        <a:buNone/>
                      </a:pPr>
                      <a:r>
                        <a:rPr lang="en" sz="1200"/>
                        <a:t>s1^s2 #{1, 2, 3, 6, 7, 8}         </a:t>
                      </a:r>
                      <a:endParaRPr sz="1200"/>
                    </a:p>
                    <a:p>
                      <a:pPr indent="0" lvl="0" marL="0" rtl="0" algn="l">
                        <a:spcBef>
                          <a:spcPts val="0"/>
                        </a:spcBef>
                        <a:spcAft>
                          <a:spcPts val="0"/>
                        </a:spcAft>
                        <a:buNone/>
                      </a:pPr>
                      <a:r>
                        <a:rPr lang="en" sz="1200"/>
                        <a:t>s2^s1 #{1, 2, 3, 6, 7, 8}</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s1={1,2,3,4,5}             </a:t>
                      </a:r>
                      <a:endParaRPr sz="1200"/>
                    </a:p>
                    <a:p>
                      <a:pPr indent="0" lvl="0" marL="0" rtl="0" algn="l">
                        <a:spcBef>
                          <a:spcPts val="0"/>
                        </a:spcBef>
                        <a:spcAft>
                          <a:spcPts val="0"/>
                        </a:spcAft>
                        <a:buNone/>
                      </a:pPr>
                      <a:r>
                        <a:rPr lang="en" sz="1200"/>
                        <a:t>s2={4,5,6,7,8}             </a:t>
                      </a:r>
                      <a:endParaRPr sz="1200"/>
                    </a:p>
                    <a:p>
                      <a:pPr indent="0" lvl="0" marL="0" rtl="0" algn="l">
                        <a:spcBef>
                          <a:spcPts val="0"/>
                        </a:spcBef>
                        <a:spcAft>
                          <a:spcPts val="0"/>
                        </a:spcAft>
                        <a:buNone/>
                      </a:pPr>
                      <a:r>
                        <a:rPr lang="en" sz="1200"/>
                        <a:t>s1.symmetric_difference(s2)  #{1, 2, 3, 6, 7, 8}                      </a:t>
                      </a:r>
                      <a:endParaRPr sz="1200"/>
                    </a:p>
                    <a:p>
                      <a:pPr indent="0" lvl="0" marL="0" rtl="0" algn="l">
                        <a:spcBef>
                          <a:spcPts val="0"/>
                        </a:spcBef>
                        <a:spcAft>
                          <a:spcPts val="0"/>
                        </a:spcAft>
                        <a:buNone/>
                      </a:pPr>
                      <a:r>
                        <a:rPr lang="en" sz="1200"/>
                        <a:t>s2.symmetric_difference(s1)  #{1, 2, 3, 6, 7, 8}</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Methods</a:t>
            </a:r>
            <a:endParaRPr b="1"/>
          </a:p>
        </p:txBody>
      </p:sp>
      <p:pic>
        <p:nvPicPr>
          <p:cNvPr id="213" name="Google Shape;213;p40"/>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14" name="Google Shape;214;p40"/>
          <p:cNvGraphicFramePr/>
          <p:nvPr/>
        </p:nvGraphicFramePr>
        <p:xfrm>
          <a:off x="467825" y="941525"/>
          <a:ext cx="3000000" cy="3000000"/>
        </p:xfrm>
        <a:graphic>
          <a:graphicData uri="http://schemas.openxmlformats.org/drawingml/2006/table">
            <a:tbl>
              <a:tblPr>
                <a:noFill/>
                <a:tableStyleId>{860B3C48-9052-4184-A3DF-78C5A29B7546}</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set.add()</a:t>
                      </a:r>
                      <a:endParaRPr sz="1200"/>
                    </a:p>
                  </a:txBody>
                  <a:tcPr marT="91425" marB="91425" marR="91425" marL="91425" anchor="ctr"/>
                </a:tc>
                <a:tc>
                  <a:txBody>
                    <a:bodyPr/>
                    <a:lstStyle/>
                    <a:p>
                      <a:pPr indent="0" lvl="0" marL="0" rtl="0" algn="l">
                        <a:spcBef>
                          <a:spcPts val="0"/>
                        </a:spcBef>
                        <a:spcAft>
                          <a:spcPts val="0"/>
                        </a:spcAft>
                        <a:buNone/>
                      </a:pPr>
                      <a:r>
                        <a:rPr lang="en" sz="1200"/>
                        <a:t>Adds an element to the set. If an element is already exist in the set, then it does not add that element.</a:t>
                      </a:r>
                      <a:endParaRPr sz="1200"/>
                    </a:p>
                  </a:txBody>
                  <a:tcPr marT="91425" marB="91425" marR="91425" marL="91425" anchor="ctr"/>
                </a:tc>
              </a:tr>
              <a:tr h="381000">
                <a:tc>
                  <a:txBody>
                    <a:bodyPr/>
                    <a:lstStyle/>
                    <a:p>
                      <a:pPr indent="0" lvl="0" marL="0" rtl="0" algn="l">
                        <a:spcBef>
                          <a:spcPts val="0"/>
                        </a:spcBef>
                        <a:spcAft>
                          <a:spcPts val="0"/>
                        </a:spcAft>
                        <a:buNone/>
                      </a:pPr>
                      <a:r>
                        <a:rPr lang="en" sz="1200"/>
                        <a:t>set.clear()</a:t>
                      </a:r>
                      <a:endParaRPr sz="1200"/>
                    </a:p>
                  </a:txBody>
                  <a:tcPr marT="91425" marB="91425" marR="91425" marL="91425" anchor="ctr"/>
                </a:tc>
                <a:tc>
                  <a:txBody>
                    <a:bodyPr/>
                    <a:lstStyle/>
                    <a:p>
                      <a:pPr indent="0" lvl="0" marL="0" rtl="0" algn="l">
                        <a:spcBef>
                          <a:spcPts val="0"/>
                        </a:spcBef>
                        <a:spcAft>
                          <a:spcPts val="0"/>
                        </a:spcAft>
                        <a:buNone/>
                      </a:pPr>
                      <a:r>
                        <a:rPr lang="en" sz="1200"/>
                        <a:t>Removes all the elements from the set.</a:t>
                      </a:r>
                      <a:endParaRPr sz="1200"/>
                    </a:p>
                  </a:txBody>
                  <a:tcPr marT="91425" marB="91425" marR="91425" marL="91425" anchor="ctr"/>
                </a:tc>
              </a:tr>
              <a:tr h="381000">
                <a:tc>
                  <a:txBody>
                    <a:bodyPr/>
                    <a:lstStyle/>
                    <a:p>
                      <a:pPr indent="0" lvl="0" marL="0" rtl="0" algn="l">
                        <a:spcBef>
                          <a:spcPts val="0"/>
                        </a:spcBef>
                        <a:spcAft>
                          <a:spcPts val="0"/>
                        </a:spcAft>
                        <a:buNone/>
                      </a:pPr>
                      <a:r>
                        <a:rPr lang="en" sz="1200"/>
                        <a:t>set.copy()</a:t>
                      </a:r>
                      <a:endParaRPr sz="1200"/>
                    </a:p>
                  </a:txBody>
                  <a:tcPr marT="91425" marB="91425" marR="91425" marL="91425" anchor="ctr"/>
                </a:tc>
                <a:tc>
                  <a:txBody>
                    <a:bodyPr/>
                    <a:lstStyle/>
                    <a:p>
                      <a:pPr indent="0" lvl="0" marL="0" rtl="0" algn="l">
                        <a:spcBef>
                          <a:spcPts val="0"/>
                        </a:spcBef>
                        <a:spcAft>
                          <a:spcPts val="0"/>
                        </a:spcAft>
                        <a:buNone/>
                      </a:pPr>
                      <a:r>
                        <a:rPr lang="en" sz="1200"/>
                        <a:t>Returns a shallow copy of the set.</a:t>
                      </a:r>
                      <a:endParaRPr sz="1200"/>
                    </a:p>
                  </a:txBody>
                  <a:tcPr marT="91425" marB="91425" marR="91425" marL="91425" anchor="ctr"/>
                </a:tc>
              </a:tr>
              <a:tr h="381000">
                <a:tc>
                  <a:txBody>
                    <a:bodyPr/>
                    <a:lstStyle/>
                    <a:p>
                      <a:pPr indent="0" lvl="0" marL="0" rtl="0" algn="l">
                        <a:spcBef>
                          <a:spcPts val="0"/>
                        </a:spcBef>
                        <a:spcAft>
                          <a:spcPts val="0"/>
                        </a:spcAft>
                        <a:buNone/>
                      </a:pPr>
                      <a:r>
                        <a:rPr lang="en" sz="1200"/>
                        <a:t>set.difference()</a:t>
                      </a:r>
                      <a:endParaRPr sz="1200"/>
                    </a:p>
                  </a:txBody>
                  <a:tcPr marT="91425" marB="91425" marR="91425" marL="91425" anchor="ctr"/>
                </a:tc>
                <a:tc>
                  <a:txBody>
                    <a:bodyPr/>
                    <a:lstStyle/>
                    <a:p>
                      <a:pPr indent="0" lvl="0" marL="0" rtl="0" algn="l">
                        <a:spcBef>
                          <a:spcPts val="0"/>
                        </a:spcBef>
                        <a:spcAft>
                          <a:spcPts val="0"/>
                        </a:spcAft>
                        <a:buNone/>
                      </a:pPr>
                      <a:r>
                        <a:rPr lang="en" sz="1200"/>
                        <a:t>Returns the new set with the unique elements that are not in the another set passed as a parameter.</a:t>
                      </a:r>
                      <a:endParaRPr sz="1200"/>
                    </a:p>
                  </a:txBody>
                  <a:tcPr marT="91425" marB="91425" marR="91425" marL="91425" anchor="ctr"/>
                </a:tc>
              </a:tr>
              <a:tr h="381000">
                <a:tc>
                  <a:txBody>
                    <a:bodyPr/>
                    <a:lstStyle/>
                    <a:p>
                      <a:pPr indent="0" lvl="0" marL="0" rtl="0" algn="l">
                        <a:spcBef>
                          <a:spcPts val="0"/>
                        </a:spcBef>
                        <a:spcAft>
                          <a:spcPts val="0"/>
                        </a:spcAft>
                        <a:buNone/>
                      </a:pPr>
                      <a:r>
                        <a:rPr lang="en" sz="1200"/>
                        <a:t>set.difference_update()</a:t>
                      </a:r>
                      <a:endParaRPr sz="1200"/>
                    </a:p>
                  </a:txBody>
                  <a:tcPr marT="91425" marB="91425" marR="91425" marL="91425" anchor="ctr"/>
                </a:tc>
                <a:tc>
                  <a:txBody>
                    <a:bodyPr/>
                    <a:lstStyle/>
                    <a:p>
                      <a:pPr indent="0" lvl="0" marL="0" rtl="0" algn="l">
                        <a:spcBef>
                          <a:spcPts val="0"/>
                        </a:spcBef>
                        <a:spcAft>
                          <a:spcPts val="0"/>
                        </a:spcAft>
                        <a:buNone/>
                      </a:pPr>
                      <a:r>
                        <a:rPr lang="en" sz="1200"/>
                        <a:t>Updates the set on which the method is called with the elements that are common in another set passed as an argument.</a:t>
                      </a:r>
                      <a:endParaRPr sz="1200"/>
                    </a:p>
                  </a:txBody>
                  <a:tcPr marT="91425" marB="91425" marR="91425" marL="91425" anchor="ctr"/>
                </a:tc>
              </a:tr>
              <a:tr h="381000">
                <a:tc>
                  <a:txBody>
                    <a:bodyPr/>
                    <a:lstStyle/>
                    <a:p>
                      <a:pPr indent="0" lvl="0" marL="0" rtl="0" algn="l">
                        <a:spcBef>
                          <a:spcPts val="0"/>
                        </a:spcBef>
                        <a:spcAft>
                          <a:spcPts val="0"/>
                        </a:spcAft>
                        <a:buNone/>
                      </a:pPr>
                      <a:r>
                        <a:rPr lang="en" sz="1200"/>
                        <a:t>set.discard()</a:t>
                      </a:r>
                      <a:endParaRPr sz="1200"/>
                    </a:p>
                  </a:txBody>
                  <a:tcPr marT="91425" marB="91425" marR="91425" marL="91425" anchor="ctr"/>
                </a:tc>
                <a:tc>
                  <a:txBody>
                    <a:bodyPr/>
                    <a:lstStyle/>
                    <a:p>
                      <a:pPr indent="0" lvl="0" marL="0" rtl="0" algn="l">
                        <a:spcBef>
                          <a:spcPts val="0"/>
                        </a:spcBef>
                        <a:spcAft>
                          <a:spcPts val="0"/>
                        </a:spcAft>
                        <a:buNone/>
                      </a:pPr>
                      <a:r>
                        <a:rPr lang="en" sz="1200"/>
                        <a:t>Removes a specific element from the set.</a:t>
                      </a:r>
                      <a:endParaRPr sz="1200"/>
                    </a:p>
                  </a:txBody>
                  <a:tcPr marT="91425" marB="91425" marR="91425" marL="91425" anchor="ctr"/>
                </a:tc>
              </a:tr>
              <a:tr h="381000">
                <a:tc>
                  <a:txBody>
                    <a:bodyPr/>
                    <a:lstStyle/>
                    <a:p>
                      <a:pPr indent="0" lvl="0" marL="0" rtl="0" algn="l">
                        <a:spcBef>
                          <a:spcPts val="0"/>
                        </a:spcBef>
                        <a:spcAft>
                          <a:spcPts val="0"/>
                        </a:spcAft>
                        <a:buNone/>
                      </a:pPr>
                      <a:r>
                        <a:rPr lang="en" sz="1200"/>
                        <a:t>set.intersection()</a:t>
                      </a:r>
                      <a:endParaRPr sz="1200"/>
                    </a:p>
                  </a:txBody>
                  <a:tcPr marT="91425" marB="91425" marR="91425" marL="91425" anchor="ctr"/>
                </a:tc>
                <a:tc>
                  <a:txBody>
                    <a:bodyPr/>
                    <a:lstStyle/>
                    <a:p>
                      <a:pPr indent="0" lvl="0" marL="0" rtl="0" algn="l">
                        <a:spcBef>
                          <a:spcPts val="0"/>
                        </a:spcBef>
                        <a:spcAft>
                          <a:spcPts val="0"/>
                        </a:spcAft>
                        <a:buNone/>
                      </a:pPr>
                      <a:r>
                        <a:rPr lang="en" sz="1200"/>
                        <a:t>Returns a new set with the elements that are common in the given sets.</a:t>
                      </a:r>
                      <a:endParaRPr sz="1200"/>
                    </a:p>
                  </a:txBody>
                  <a:tcPr marT="91425" marB="91425" marR="91425" marL="91425"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Methods</a:t>
            </a:r>
            <a:endParaRPr b="1"/>
          </a:p>
        </p:txBody>
      </p:sp>
      <p:pic>
        <p:nvPicPr>
          <p:cNvPr id="220" name="Google Shape;220;p4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21" name="Google Shape;221;p41"/>
          <p:cNvGraphicFramePr/>
          <p:nvPr/>
        </p:nvGraphicFramePr>
        <p:xfrm>
          <a:off x="467825" y="941525"/>
          <a:ext cx="3000000" cy="3000000"/>
        </p:xfrm>
        <a:graphic>
          <a:graphicData uri="http://schemas.openxmlformats.org/drawingml/2006/table">
            <a:tbl>
              <a:tblPr>
                <a:noFill/>
                <a:tableStyleId>{860B3C48-9052-4184-A3DF-78C5A29B7546}</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set.intersection_update()</a:t>
                      </a:r>
                      <a:endParaRPr sz="1200"/>
                    </a:p>
                  </a:txBody>
                  <a:tcPr marT="91425" marB="91425" marR="91425" marL="91425" anchor="ctr"/>
                </a:tc>
                <a:tc>
                  <a:txBody>
                    <a:bodyPr/>
                    <a:lstStyle/>
                    <a:p>
                      <a:pPr indent="0" lvl="0" marL="0" rtl="0" algn="l">
                        <a:spcBef>
                          <a:spcPts val="0"/>
                        </a:spcBef>
                        <a:spcAft>
                          <a:spcPts val="0"/>
                        </a:spcAft>
                        <a:buNone/>
                      </a:pPr>
                      <a:r>
                        <a:rPr lang="en" sz="1200"/>
                        <a:t>Updates the set on which the instersection_update() method is called, with common elements among the specified sets.</a:t>
                      </a:r>
                      <a:endParaRPr sz="1200"/>
                    </a:p>
                  </a:txBody>
                  <a:tcPr marT="91425" marB="91425" marR="91425" marL="91425" anchor="ctr"/>
                </a:tc>
              </a:tr>
              <a:tr h="381000">
                <a:tc>
                  <a:txBody>
                    <a:bodyPr/>
                    <a:lstStyle/>
                    <a:p>
                      <a:pPr indent="0" lvl="0" marL="0" rtl="0" algn="l">
                        <a:spcBef>
                          <a:spcPts val="0"/>
                        </a:spcBef>
                        <a:spcAft>
                          <a:spcPts val="0"/>
                        </a:spcAft>
                        <a:buNone/>
                      </a:pPr>
                      <a:r>
                        <a:rPr lang="en" sz="1200"/>
                        <a:t>set.isdisjoint()</a:t>
                      </a:r>
                      <a:endParaRPr sz="1200"/>
                    </a:p>
                  </a:txBody>
                  <a:tcPr marT="91425" marB="91425" marR="91425" marL="91425" anchor="ctr"/>
                </a:tc>
                <a:tc>
                  <a:txBody>
                    <a:bodyPr/>
                    <a:lstStyle/>
                    <a:p>
                      <a:pPr indent="0" lvl="0" marL="0" rtl="0" algn="l">
                        <a:spcBef>
                          <a:spcPts val="0"/>
                        </a:spcBef>
                        <a:spcAft>
                          <a:spcPts val="0"/>
                        </a:spcAft>
                        <a:buNone/>
                      </a:pPr>
                      <a:r>
                        <a:rPr lang="en" sz="1200"/>
                        <a:t>Returns true if the given sets have no common elements. Sets are disjoint if and only if their intersection is the empty set.</a:t>
                      </a:r>
                      <a:endParaRPr sz="1200"/>
                    </a:p>
                  </a:txBody>
                  <a:tcPr marT="91425" marB="91425" marR="91425" marL="91425" anchor="ctr"/>
                </a:tc>
              </a:tr>
              <a:tr h="381000">
                <a:tc>
                  <a:txBody>
                    <a:bodyPr/>
                    <a:lstStyle/>
                    <a:p>
                      <a:pPr indent="0" lvl="0" marL="0" rtl="0" algn="l">
                        <a:spcBef>
                          <a:spcPts val="0"/>
                        </a:spcBef>
                        <a:spcAft>
                          <a:spcPts val="0"/>
                        </a:spcAft>
                        <a:buNone/>
                      </a:pPr>
                      <a:r>
                        <a:rPr lang="en" sz="1200"/>
                        <a:t>set.issubset()</a:t>
                      </a:r>
                      <a:endParaRPr sz="1200"/>
                    </a:p>
                  </a:txBody>
                  <a:tcPr marT="91425" marB="91425" marR="91425" marL="91425" anchor="ctr"/>
                </a:tc>
                <a:tc>
                  <a:txBody>
                    <a:bodyPr/>
                    <a:lstStyle/>
                    <a:p>
                      <a:pPr indent="0" lvl="0" marL="0" rtl="0" algn="l">
                        <a:spcBef>
                          <a:spcPts val="0"/>
                        </a:spcBef>
                        <a:spcAft>
                          <a:spcPts val="0"/>
                        </a:spcAft>
                        <a:buNone/>
                      </a:pPr>
                      <a:r>
                        <a:rPr lang="en" sz="1200"/>
                        <a:t>Returns true if the set (on which the issubset() is called) contains every element of the other set passed as an argument.</a:t>
                      </a:r>
                      <a:endParaRPr sz="1200"/>
                    </a:p>
                  </a:txBody>
                  <a:tcPr marT="91425" marB="91425" marR="91425" marL="91425" anchor="ctr"/>
                </a:tc>
              </a:tr>
              <a:tr h="381000">
                <a:tc>
                  <a:txBody>
                    <a:bodyPr/>
                    <a:lstStyle/>
                    <a:p>
                      <a:pPr indent="0" lvl="0" marL="0" rtl="0" algn="l">
                        <a:spcBef>
                          <a:spcPts val="0"/>
                        </a:spcBef>
                        <a:spcAft>
                          <a:spcPts val="0"/>
                        </a:spcAft>
                        <a:buNone/>
                      </a:pPr>
                      <a:r>
                        <a:rPr lang="en" sz="1200"/>
                        <a:t>set.pop()</a:t>
                      </a:r>
                      <a:endParaRPr sz="1200"/>
                    </a:p>
                  </a:txBody>
                  <a:tcPr marT="91425" marB="91425" marR="91425" marL="91425" anchor="ctr"/>
                </a:tc>
                <a:tc>
                  <a:txBody>
                    <a:bodyPr/>
                    <a:lstStyle/>
                    <a:p>
                      <a:pPr indent="0" lvl="0" marL="0" rtl="0" algn="l">
                        <a:spcBef>
                          <a:spcPts val="0"/>
                        </a:spcBef>
                        <a:spcAft>
                          <a:spcPts val="0"/>
                        </a:spcAft>
                        <a:buNone/>
                      </a:pPr>
                      <a:r>
                        <a:rPr lang="en" sz="1200"/>
                        <a:t>Removes and returns a random element from the set.</a:t>
                      </a:r>
                      <a:endParaRPr sz="1200"/>
                    </a:p>
                  </a:txBody>
                  <a:tcPr marT="91425" marB="91425" marR="91425" marL="91425" anchor="ctr"/>
                </a:tc>
              </a:tr>
              <a:tr h="381000">
                <a:tc>
                  <a:txBody>
                    <a:bodyPr/>
                    <a:lstStyle/>
                    <a:p>
                      <a:pPr indent="0" lvl="0" marL="0" rtl="0" algn="l">
                        <a:spcBef>
                          <a:spcPts val="0"/>
                        </a:spcBef>
                        <a:spcAft>
                          <a:spcPts val="0"/>
                        </a:spcAft>
                        <a:buNone/>
                      </a:pPr>
                      <a:r>
                        <a:rPr lang="en" sz="1200"/>
                        <a:t>set.remove()</a:t>
                      </a:r>
                      <a:endParaRPr sz="1200"/>
                    </a:p>
                  </a:txBody>
                  <a:tcPr marT="91425" marB="91425" marR="91425" marL="91425" anchor="ctr"/>
                </a:tc>
                <a:tc>
                  <a:txBody>
                    <a:bodyPr/>
                    <a:lstStyle/>
                    <a:p>
                      <a:pPr indent="0" lvl="0" marL="0" rtl="0" algn="l">
                        <a:spcBef>
                          <a:spcPts val="0"/>
                        </a:spcBef>
                        <a:spcAft>
                          <a:spcPts val="0"/>
                        </a:spcAft>
                        <a:buNone/>
                      </a:pPr>
                      <a:r>
                        <a:rPr lang="en" sz="1200"/>
                        <a:t>Removes the specified element from the set. If the specified element not found, raise an error.</a:t>
                      </a:r>
                      <a:endParaRPr sz="1200"/>
                    </a:p>
                  </a:txBody>
                  <a:tcPr marT="91425" marB="91425" marR="91425" marL="91425" anchor="ctr"/>
                </a:tc>
              </a:tr>
              <a:tr h="381000">
                <a:tc>
                  <a:txBody>
                    <a:bodyPr/>
                    <a:lstStyle/>
                    <a:p>
                      <a:pPr indent="0" lvl="0" marL="0" rtl="0" algn="l">
                        <a:spcBef>
                          <a:spcPts val="0"/>
                        </a:spcBef>
                        <a:spcAft>
                          <a:spcPts val="0"/>
                        </a:spcAft>
                        <a:buNone/>
                      </a:pPr>
                      <a:r>
                        <a:rPr lang="en" sz="1200"/>
                        <a:t>set.symmetric_difference()</a:t>
                      </a:r>
                      <a:endParaRPr sz="1200"/>
                    </a:p>
                  </a:txBody>
                  <a:tcPr marT="91425" marB="91425" marR="91425" marL="91425" anchor="ctr"/>
                </a:tc>
                <a:tc>
                  <a:txBody>
                    <a:bodyPr/>
                    <a:lstStyle/>
                    <a:p>
                      <a:pPr indent="0" lvl="0" marL="0" rtl="0" algn="l">
                        <a:spcBef>
                          <a:spcPts val="0"/>
                        </a:spcBef>
                        <a:spcAft>
                          <a:spcPts val="0"/>
                        </a:spcAft>
                        <a:buNone/>
                      </a:pPr>
                      <a:r>
                        <a:rPr lang="en" sz="1200"/>
                        <a:t>Returns a new set with the distinct elements found in both the sets.</a:t>
                      </a:r>
                      <a:endParaRPr sz="1200"/>
                    </a:p>
                  </a:txBody>
                  <a:tcPr marT="91425" marB="91425" marR="91425" marL="91425"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Methods</a:t>
            </a:r>
            <a:endParaRPr b="1"/>
          </a:p>
        </p:txBody>
      </p:sp>
      <p:pic>
        <p:nvPicPr>
          <p:cNvPr id="227" name="Google Shape;227;p4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28" name="Google Shape;228;p42"/>
          <p:cNvGraphicFramePr/>
          <p:nvPr/>
        </p:nvGraphicFramePr>
        <p:xfrm>
          <a:off x="467825" y="941525"/>
          <a:ext cx="3000000" cy="3000000"/>
        </p:xfrm>
        <a:graphic>
          <a:graphicData uri="http://schemas.openxmlformats.org/drawingml/2006/table">
            <a:tbl>
              <a:tblPr>
                <a:noFill/>
                <a:tableStyleId>{860B3C48-9052-4184-A3DF-78C5A29B7546}</a:tableStyleId>
              </a:tblPr>
              <a:tblGrid>
                <a:gridCol w="1857475"/>
                <a:gridCol w="6236875"/>
              </a:tblGrid>
              <a:tr h="381000">
                <a:tc>
                  <a:txBody>
                    <a:bodyPr/>
                    <a:lstStyle/>
                    <a:p>
                      <a:pPr indent="0" lvl="0" marL="0" rtl="0" algn="ctr">
                        <a:spcBef>
                          <a:spcPts val="0"/>
                        </a:spcBef>
                        <a:spcAft>
                          <a:spcPts val="0"/>
                        </a:spcAft>
                        <a:buNone/>
                      </a:pPr>
                      <a:r>
                        <a:rPr b="1" lang="en"/>
                        <a:t>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set.symmetric_difference_update()</a:t>
                      </a:r>
                      <a:endParaRPr sz="1200"/>
                    </a:p>
                  </a:txBody>
                  <a:tcPr marT="91425" marB="91425" marR="91425" marL="91425" anchor="ctr"/>
                </a:tc>
                <a:tc>
                  <a:txBody>
                    <a:bodyPr/>
                    <a:lstStyle/>
                    <a:p>
                      <a:pPr indent="0" lvl="0" marL="0" rtl="0" algn="l">
                        <a:spcBef>
                          <a:spcPts val="0"/>
                        </a:spcBef>
                        <a:spcAft>
                          <a:spcPts val="0"/>
                        </a:spcAft>
                        <a:buNone/>
                      </a:pPr>
                      <a:r>
                        <a:rPr lang="en" sz="1200"/>
                        <a:t>Updates the set on which the instersection_update() method called, with the elements that are common among the specified sets.</a:t>
                      </a:r>
                      <a:endParaRPr sz="1200"/>
                    </a:p>
                  </a:txBody>
                  <a:tcPr marT="91425" marB="91425" marR="91425" marL="91425" anchor="ctr"/>
                </a:tc>
              </a:tr>
              <a:tr h="381000">
                <a:tc>
                  <a:txBody>
                    <a:bodyPr/>
                    <a:lstStyle/>
                    <a:p>
                      <a:pPr indent="0" lvl="0" marL="0" rtl="0" algn="l">
                        <a:spcBef>
                          <a:spcPts val="0"/>
                        </a:spcBef>
                        <a:spcAft>
                          <a:spcPts val="0"/>
                        </a:spcAft>
                        <a:buNone/>
                      </a:pPr>
                      <a:r>
                        <a:rPr lang="en" sz="1200"/>
                        <a:t>set.union()</a:t>
                      </a:r>
                      <a:endParaRPr sz="1200"/>
                    </a:p>
                  </a:txBody>
                  <a:tcPr marT="91425" marB="91425" marR="91425" marL="91425" anchor="ctr"/>
                </a:tc>
                <a:tc>
                  <a:txBody>
                    <a:bodyPr/>
                    <a:lstStyle/>
                    <a:p>
                      <a:pPr indent="0" lvl="0" marL="0" rtl="0" algn="l">
                        <a:spcBef>
                          <a:spcPts val="0"/>
                        </a:spcBef>
                        <a:spcAft>
                          <a:spcPts val="0"/>
                        </a:spcAft>
                        <a:buNone/>
                      </a:pPr>
                      <a:r>
                        <a:rPr lang="en" sz="1200"/>
                        <a:t>Returns a new set with distinct elements from all the given sets.</a:t>
                      </a:r>
                      <a:endParaRPr sz="1200"/>
                    </a:p>
                  </a:txBody>
                  <a:tcPr marT="91425" marB="91425" marR="91425" marL="91425" anchor="ctr"/>
                </a:tc>
              </a:tr>
              <a:tr h="381000">
                <a:tc>
                  <a:txBody>
                    <a:bodyPr/>
                    <a:lstStyle/>
                    <a:p>
                      <a:pPr indent="0" lvl="0" marL="0" rtl="0" algn="l">
                        <a:spcBef>
                          <a:spcPts val="0"/>
                        </a:spcBef>
                        <a:spcAft>
                          <a:spcPts val="0"/>
                        </a:spcAft>
                        <a:buNone/>
                      </a:pPr>
                      <a:r>
                        <a:rPr lang="en" sz="1200"/>
                        <a:t>set.update()</a:t>
                      </a:r>
                      <a:endParaRPr sz="1200"/>
                    </a:p>
                  </a:txBody>
                  <a:tcPr marT="91425" marB="91425" marR="91425" marL="91425" anchor="ctr"/>
                </a:tc>
                <a:tc>
                  <a:txBody>
                    <a:bodyPr/>
                    <a:lstStyle/>
                    <a:p>
                      <a:pPr indent="0" lvl="0" marL="0" rtl="0" algn="l">
                        <a:spcBef>
                          <a:spcPts val="0"/>
                        </a:spcBef>
                        <a:spcAft>
                          <a:spcPts val="0"/>
                        </a:spcAft>
                        <a:buNone/>
                      </a:pPr>
                      <a:r>
                        <a:rPr lang="en" sz="1200"/>
                        <a:t>Updates the set by adding distinct elements from the passed one or more iterables.</a:t>
                      </a:r>
                      <a:endParaRPr sz="1200"/>
                    </a:p>
                  </a:txBody>
                  <a:tcPr marT="91425" marB="91425" marR="91425" marL="9142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[14]</a:t>
            </a:r>
            <a:endParaRPr b="1"/>
          </a:p>
        </p:txBody>
      </p:sp>
      <p:sp>
        <p:nvSpPr>
          <p:cNvPr id="234" name="Google Shape;234;p43"/>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SimulationDay04-14_JTB.py</a:t>
            </a:r>
            <a:endParaRPr b="1">
              <a:solidFill>
                <a:srgbClr val="000000"/>
              </a:solidFill>
            </a:endParaRPr>
          </a:p>
        </p:txBody>
      </p:sp>
      <p:pic>
        <p:nvPicPr>
          <p:cNvPr id="235" name="Google Shape;235;p4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36" name="Google Shape;236;p43"/>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Paired Data Dictionary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Set Implementation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 Loop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Function and Lambda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Scopes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Exception Handling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Comprehension in Python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Modules in Python</a:t>
            </a:r>
            <a:endParaRPr>
              <a:solidFill>
                <a:srgbClr val="000000"/>
              </a:solidFill>
            </a:endParaRPr>
          </a:p>
        </p:txBody>
      </p:sp>
      <p:pic>
        <p:nvPicPr>
          <p:cNvPr id="113" name="Google Shape;113;p2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14" name="Google Shape;114;p26"/>
          <p:cNvPicPr preferRelativeResize="0"/>
          <p:nvPr/>
        </p:nvPicPr>
        <p:blipFill>
          <a:blip r:embed="rId4">
            <a:alphaModFix/>
          </a:blip>
          <a:stretch>
            <a:fillRect/>
          </a:stretch>
        </p:blipFill>
        <p:spPr>
          <a:xfrm>
            <a:off x="6196575" y="1346088"/>
            <a:ext cx="2528125" cy="309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42" name="Google Shape;242;p44"/>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43" name="Google Shape;243;p44"/>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44" name="Google Shape;244;p44"/>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PS14_JTB.py</a:t>
            </a:r>
            <a:endParaRPr b="1">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For Loop</a:t>
            </a:r>
            <a:endParaRPr b="1"/>
          </a:p>
        </p:txBody>
      </p:sp>
      <p:sp>
        <p:nvSpPr>
          <p:cNvPr id="250" name="Google Shape;250;p45"/>
          <p:cNvSpPr txBox="1"/>
          <p:nvPr>
            <p:ph idx="1" type="body"/>
          </p:nvPr>
        </p:nvSpPr>
        <p:spPr>
          <a:xfrm>
            <a:off x="311700" y="935175"/>
            <a:ext cx="8520600" cy="3607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In Python, the for keyword provides a more comprehensive mechanism to constitute a loop.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for loop is used with sequence types such as list, tuple, set, range,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body of the for loop is executed for each member element in the sequence.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Hence, it doesn't require explicit verification of a boolean expression controlling the loop (as in the while loop).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object of any Python sequence data type can be iterated using the for statement.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key-value pairs can be unpacked into two variables in the for loop to get the key and value separately.</a:t>
            </a:r>
            <a:endParaRPr>
              <a:solidFill>
                <a:srgbClr val="000000"/>
              </a:solidFill>
            </a:endParaRPr>
          </a:p>
        </p:txBody>
      </p:sp>
      <p:pic>
        <p:nvPicPr>
          <p:cNvPr id="251" name="Google Shape;251;p4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For Loop</a:t>
            </a:r>
            <a:endParaRPr b="1"/>
          </a:p>
        </p:txBody>
      </p:sp>
      <p:sp>
        <p:nvSpPr>
          <p:cNvPr id="257" name="Google Shape;257;p46"/>
          <p:cNvSpPr txBox="1"/>
          <p:nvPr>
            <p:ph idx="1" type="body"/>
          </p:nvPr>
        </p:nvSpPr>
        <p:spPr>
          <a:xfrm>
            <a:off x="311700" y="935175"/>
            <a:ext cx="8520600" cy="3607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The range class is an immutable sequence type.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range() returns the range object that can be used with the for loop.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execution of the for loop can be stop and exit using the break keyword on some condition.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continue keyword to skip the current execution and continue on the next iteration using the continue keyword on some condition.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else block can follow the for loop, which will be executed when the for loop ends.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a loop (for loop or while loop) contains another loop in its body block, we say that the two loops are nested.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the outer loop is designed to perform m iterations and the inner loop is designed to perform n repetitions, the body block of the inner loop will get executed m X n times.</a:t>
            </a:r>
            <a:endParaRPr>
              <a:solidFill>
                <a:srgbClr val="000000"/>
              </a:solidFill>
            </a:endParaRPr>
          </a:p>
        </p:txBody>
      </p:sp>
      <p:pic>
        <p:nvPicPr>
          <p:cNvPr id="258" name="Google Shape;258;p4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For Loop</a:t>
            </a:r>
            <a:endParaRPr b="1"/>
          </a:p>
        </p:txBody>
      </p:sp>
      <p:sp>
        <p:nvSpPr>
          <p:cNvPr id="264" name="Google Shape;264;p4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For Syntax:</a:t>
            </a:r>
            <a:endParaRPr>
              <a:solidFill>
                <a:srgbClr val="000000"/>
              </a:solidFill>
            </a:endParaRPr>
          </a:p>
          <a:p>
            <a:pPr indent="0" lvl="0" marL="0" rtl="0" algn="l">
              <a:spcBef>
                <a:spcPts val="1200"/>
              </a:spcBef>
              <a:spcAft>
                <a:spcPts val="0"/>
              </a:spcAft>
              <a:buNone/>
            </a:pPr>
            <a:r>
              <a:rPr b="1" i="1" lang="en">
                <a:solidFill>
                  <a:srgbClr val="000000"/>
                </a:solidFill>
              </a:rPr>
              <a:t>		for x in sequence:</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statement2</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1200"/>
              </a:spcAft>
              <a:buNone/>
            </a:pPr>
            <a:r>
              <a:rPr b="1" i="1" lang="en">
                <a:solidFill>
                  <a:srgbClr val="000000"/>
                </a:solidFill>
              </a:rPr>
              <a:t>			statementN</a:t>
            </a:r>
            <a:endParaRPr b="1" i="1">
              <a:solidFill>
                <a:srgbClr val="000000"/>
              </a:solidFill>
            </a:endParaRPr>
          </a:p>
        </p:txBody>
      </p:sp>
      <p:pic>
        <p:nvPicPr>
          <p:cNvPr id="265" name="Google Shape;265;p47"/>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66" name="Google Shape;266;p47"/>
          <p:cNvPicPr preferRelativeResize="0"/>
          <p:nvPr/>
        </p:nvPicPr>
        <p:blipFill>
          <a:blip r:embed="rId4">
            <a:alphaModFix/>
          </a:blip>
          <a:stretch>
            <a:fillRect/>
          </a:stretch>
        </p:blipFill>
        <p:spPr>
          <a:xfrm>
            <a:off x="3751625" y="1887450"/>
            <a:ext cx="5163774" cy="131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[15]</a:t>
            </a:r>
            <a:endParaRPr b="1"/>
          </a:p>
        </p:txBody>
      </p:sp>
      <p:sp>
        <p:nvSpPr>
          <p:cNvPr id="272" name="Google Shape;272;p48"/>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SimulationDay04-15_JTB.py</a:t>
            </a:r>
            <a:endParaRPr b="1">
              <a:solidFill>
                <a:srgbClr val="000000"/>
              </a:solidFill>
            </a:endParaRPr>
          </a:p>
        </p:txBody>
      </p:sp>
      <p:pic>
        <p:nvPicPr>
          <p:cNvPr id="273" name="Google Shape;273;p4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74" name="Google Shape;274;p48"/>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9"/>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80" name="Google Shape;280;p49"/>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81" name="Google Shape;281;p49"/>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82" name="Google Shape;282;p49"/>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PS15_JTB.py</a:t>
            </a:r>
            <a:endParaRPr b="1">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07:</a:t>
            </a:r>
            <a:endParaRPr b="1"/>
          </a:p>
        </p:txBody>
      </p:sp>
      <p:sp>
        <p:nvSpPr>
          <p:cNvPr id="288" name="Google Shape;288;p50"/>
          <p:cNvSpPr txBox="1"/>
          <p:nvPr>
            <p:ph idx="1" type="body"/>
          </p:nvPr>
        </p:nvSpPr>
        <p:spPr>
          <a:xfrm>
            <a:off x="733050" y="1186225"/>
            <a:ext cx="4105200" cy="34164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2300">
                <a:solidFill>
                  <a:srgbClr val="000000"/>
                </a:solidFill>
              </a:rPr>
              <a:t>MODIFY AS NEEDED</a:t>
            </a:r>
            <a:endParaRPr b="1" sz="2300">
              <a:solidFill>
                <a:srgbClr val="000000"/>
              </a:solidFill>
            </a:endParaRPr>
          </a:p>
          <a:p>
            <a:pPr indent="0" lvl="0" marL="0" rtl="0" algn="l">
              <a:spcBef>
                <a:spcPts val="1200"/>
              </a:spcBef>
              <a:spcAft>
                <a:spcPts val="1200"/>
              </a:spcAft>
              <a:buNone/>
            </a:pPr>
            <a:r>
              <a:rPr lang="en">
                <a:solidFill>
                  <a:srgbClr val="000000"/>
                </a:solidFill>
              </a:rPr>
              <a:t>"Modify as needed" in the context of conducting a Python training session refers to the flexibility and adaptability of the training material and the delivery process. It implies the ability and willingness to make adjustments, alterations, or changes to the training content, pace, style, or structure based on the participants' comprehension level, engagement, and individual learning requirements. </a:t>
            </a:r>
            <a:endParaRPr>
              <a:solidFill>
                <a:srgbClr val="000000"/>
              </a:solidFill>
            </a:endParaRPr>
          </a:p>
        </p:txBody>
      </p:sp>
      <p:pic>
        <p:nvPicPr>
          <p:cNvPr id="289" name="Google Shape;289;p5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90" name="Google Shape;290;p50"/>
          <p:cNvPicPr preferRelativeResize="0"/>
          <p:nvPr/>
        </p:nvPicPr>
        <p:blipFill>
          <a:blip r:embed="rId4">
            <a:alphaModFix/>
          </a:blip>
          <a:stretch>
            <a:fillRect/>
          </a:stretch>
        </p:blipFill>
        <p:spPr>
          <a:xfrm>
            <a:off x="5143050" y="712925"/>
            <a:ext cx="3447429" cy="3450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296" name="Google Shape;296;p51"/>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includes many built-in functions.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These functions perform a predefined task and can be called upon in any program, as per requirement.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if you don't find a suitable built-in function to serve your purpose, you can define one.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function is a reusable block of programming statements designed to perform a certain task.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define a function, Python provides the def keyword.</a:t>
            </a:r>
            <a:endParaRPr>
              <a:solidFill>
                <a:srgbClr val="000000"/>
              </a:solidFill>
            </a:endParaRPr>
          </a:p>
        </p:txBody>
      </p:sp>
      <p:pic>
        <p:nvPicPr>
          <p:cNvPr id="297" name="Google Shape;297;p5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03" name="Google Shape;303;p5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Function Syntax:</a:t>
            </a:r>
            <a:endParaRPr>
              <a:solidFill>
                <a:srgbClr val="000000"/>
              </a:solidFill>
            </a:endParaRPr>
          </a:p>
          <a:p>
            <a:pPr indent="0" lvl="0" marL="0" rtl="0" algn="l">
              <a:spcBef>
                <a:spcPts val="1200"/>
              </a:spcBef>
              <a:spcAft>
                <a:spcPts val="0"/>
              </a:spcAft>
              <a:buNone/>
            </a:pPr>
            <a:r>
              <a:rPr b="1" i="1" lang="en">
                <a:solidFill>
                  <a:srgbClr val="000000"/>
                </a:solidFill>
              </a:rPr>
              <a:t>		def function_name(parameters):</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statement2</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0"/>
              </a:spcAft>
              <a:buNone/>
            </a:pPr>
            <a:r>
              <a:rPr b="1" i="1" lang="en">
                <a:solidFill>
                  <a:srgbClr val="000000"/>
                </a:solidFill>
              </a:rPr>
              <a:t>			statementN</a:t>
            </a:r>
            <a:endParaRPr b="1" i="1">
              <a:solidFill>
                <a:srgbClr val="000000"/>
              </a:solidFill>
            </a:endParaRPr>
          </a:p>
          <a:p>
            <a:pPr indent="0" lvl="0" marL="0" rtl="0" algn="l">
              <a:spcBef>
                <a:spcPts val="1200"/>
              </a:spcBef>
              <a:spcAft>
                <a:spcPts val="1200"/>
              </a:spcAft>
              <a:buNone/>
            </a:pPr>
            <a:r>
              <a:rPr b="1" i="1" lang="en">
                <a:solidFill>
                  <a:srgbClr val="000000"/>
                </a:solidFill>
              </a:rPr>
              <a:t>			return [expr]</a:t>
            </a:r>
            <a:endParaRPr b="1" i="1">
              <a:solidFill>
                <a:srgbClr val="000000"/>
              </a:solidFill>
            </a:endParaRPr>
          </a:p>
        </p:txBody>
      </p:sp>
      <p:pic>
        <p:nvPicPr>
          <p:cNvPr id="304" name="Google Shape;304;p52"/>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05" name="Google Shape;305;p52"/>
          <p:cNvPicPr preferRelativeResize="0"/>
          <p:nvPr/>
        </p:nvPicPr>
        <p:blipFill>
          <a:blip r:embed="rId4">
            <a:alphaModFix/>
          </a:blip>
          <a:stretch>
            <a:fillRect/>
          </a:stretch>
        </p:blipFill>
        <p:spPr>
          <a:xfrm>
            <a:off x="4490300" y="2079875"/>
            <a:ext cx="4186975" cy="192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11" name="Google Shape;311;p53"/>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Function Syntax:</a:t>
            </a:r>
            <a:endParaRPr>
              <a:solidFill>
                <a:srgbClr val="000000"/>
              </a:solidFill>
            </a:endParaRPr>
          </a:p>
          <a:p>
            <a:pPr indent="0" lvl="0" marL="0" rtl="0" algn="l">
              <a:spcBef>
                <a:spcPts val="1200"/>
              </a:spcBef>
              <a:spcAft>
                <a:spcPts val="0"/>
              </a:spcAft>
              <a:buNone/>
            </a:pPr>
            <a:r>
              <a:rPr b="1" i="1" lang="en">
                <a:solidFill>
                  <a:srgbClr val="000000"/>
                </a:solidFill>
              </a:rPr>
              <a:t>		def function_name(parameters):</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statement2</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0"/>
              </a:spcAft>
              <a:buNone/>
            </a:pPr>
            <a:r>
              <a:rPr b="1" i="1" lang="en">
                <a:solidFill>
                  <a:srgbClr val="000000"/>
                </a:solidFill>
              </a:rPr>
              <a:t>			statementN</a:t>
            </a:r>
            <a:endParaRPr b="1" i="1">
              <a:solidFill>
                <a:srgbClr val="000000"/>
              </a:solidFill>
            </a:endParaRPr>
          </a:p>
          <a:p>
            <a:pPr indent="0" lvl="0" marL="0" rtl="0" algn="l">
              <a:spcBef>
                <a:spcPts val="1200"/>
              </a:spcBef>
              <a:spcAft>
                <a:spcPts val="1200"/>
              </a:spcAft>
              <a:buNone/>
            </a:pPr>
            <a:r>
              <a:rPr b="1" i="1" lang="en">
                <a:solidFill>
                  <a:srgbClr val="000000"/>
                </a:solidFill>
              </a:rPr>
              <a:t>			return [expr]</a:t>
            </a:r>
            <a:endParaRPr b="1" i="1">
              <a:solidFill>
                <a:srgbClr val="000000"/>
              </a:solidFill>
            </a:endParaRPr>
          </a:p>
        </p:txBody>
      </p:sp>
      <p:pic>
        <p:nvPicPr>
          <p:cNvPr id="312" name="Google Shape;312;p5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13" name="Google Shape;313;p53"/>
          <p:cNvPicPr preferRelativeResize="0"/>
          <p:nvPr/>
        </p:nvPicPr>
        <p:blipFill>
          <a:blip r:embed="rId4">
            <a:alphaModFix/>
          </a:blip>
          <a:stretch>
            <a:fillRect/>
          </a:stretch>
        </p:blipFill>
        <p:spPr>
          <a:xfrm>
            <a:off x="4196925" y="2138950"/>
            <a:ext cx="4556550" cy="209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Dictionary</a:t>
            </a:r>
            <a:endParaRPr b="1"/>
          </a:p>
        </p:txBody>
      </p:sp>
      <p:sp>
        <p:nvSpPr>
          <p:cNvPr id="120" name="Google Shape;120;p2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dictionary is an unordered collection that contains key:value pairs separated by commas inside curly brackets.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Dictionaries are optimized to retrieve values when the key is known.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left side of : is a key, and the right side is a value.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key should be unique and an immutable object.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number, string or tuple can be used as key.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dictionary with a list as a key is not valid, as the list is mutable. </a:t>
            </a:r>
            <a:endParaRPr>
              <a:solidFill>
                <a:srgbClr val="000000"/>
              </a:solidFill>
            </a:endParaRPr>
          </a:p>
        </p:txBody>
      </p:sp>
      <p:pic>
        <p:nvPicPr>
          <p:cNvPr id="121" name="Google Shape;121;p2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19" name="Google Shape;319;p54"/>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keyword def is followed by a suitable identifier as the name of the function and parentheses.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One or more parameters may be optionally mentioned inside parentheses.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 symbol after parentheses starts an indented block.</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first statement in the function body can be a string, which is called the docstring.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It explains the functionality of the function/class.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docstring is not mandatory.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function body contains one or more statements that perform some actions. It can also use pass keyword.</a:t>
            </a:r>
            <a:endParaRPr>
              <a:solidFill>
                <a:srgbClr val="000000"/>
              </a:solidFill>
            </a:endParaRPr>
          </a:p>
        </p:txBody>
      </p:sp>
      <p:pic>
        <p:nvPicPr>
          <p:cNvPr id="320" name="Google Shape;320;p5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26" name="Google Shape;326;p55"/>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Optionally, the last statement in the function block is the return statement.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sends an execution control back to calling the environment.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an expression is added in front of return, its value is also returned to the calling code.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call a defined function, just use its name as a statement anywhere in the code.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By default, all the functions return None if the return statement does not exist.</a:t>
            </a:r>
            <a:endParaRPr>
              <a:solidFill>
                <a:srgbClr val="000000"/>
              </a:solidFill>
            </a:endParaRPr>
          </a:p>
        </p:txBody>
      </p:sp>
      <p:pic>
        <p:nvPicPr>
          <p:cNvPr id="327" name="Google Shape;327;p5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33" name="Google Shape;333;p56"/>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It is possible to define a function to receive one or more parameters (also called arguments) and use them for processing inside the function block.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Parameters/arguments may be given suitable formal names.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names of the arguments used in the definition of the function are called formal arguments/parameters.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Objects actually used while calling the function are called actual arguments/parameters.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function parameters can have an annotation to specify the type of the parameter using parameter:type syntax.</a:t>
            </a:r>
            <a:endParaRPr>
              <a:solidFill>
                <a:srgbClr val="000000"/>
              </a:solidFill>
            </a:endParaRPr>
          </a:p>
        </p:txBody>
      </p:sp>
      <p:pic>
        <p:nvPicPr>
          <p:cNvPr id="334" name="Google Shape;334;p5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40" name="Google Shape;340;p57"/>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function can have multiple parameters.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function in Python can have an unknown number of arguments by putting * before the parameter if you don't know the number of arguments the user is going to pass.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 order to call a function with arguments, the same number of actual arguments must be provided.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function can be called by passing parameter values using the parameter names in any order.</a:t>
            </a:r>
            <a:endParaRPr>
              <a:solidFill>
                <a:srgbClr val="000000"/>
              </a:solidFill>
            </a:endParaRPr>
          </a:p>
        </p:txBody>
      </p:sp>
      <p:pic>
        <p:nvPicPr>
          <p:cNvPr id="341" name="Google Shape;341;p5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47" name="Google Shape;347;p58"/>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function can have a single parameter prefixed with **.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type of parameter initialized to a new ordered mapping receiving any excess keyword arguments, defaulting to a new empty mapping of the same type.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When using the ** parameter, the order of arguments does not matter.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the name of the arguments must be the same.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Access the value of keyword arguments using paramter_name['keyword_argument'].</a:t>
            </a:r>
            <a:endParaRPr>
              <a:solidFill>
                <a:srgbClr val="000000"/>
              </a:solidFill>
            </a:endParaRPr>
          </a:p>
        </p:txBody>
      </p:sp>
      <p:pic>
        <p:nvPicPr>
          <p:cNvPr id="348" name="Google Shape;348;p5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Function</a:t>
            </a:r>
            <a:endParaRPr b="1"/>
          </a:p>
        </p:txBody>
      </p:sp>
      <p:sp>
        <p:nvSpPr>
          <p:cNvPr id="354" name="Google Shape;354;p59"/>
          <p:cNvSpPr txBox="1"/>
          <p:nvPr>
            <p:ph idx="1" type="body"/>
          </p:nvPr>
        </p:nvSpPr>
        <p:spPr>
          <a:xfrm>
            <a:off x="311700" y="935175"/>
            <a:ext cx="85206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While defining a function, its parameters may be assigned default values.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default value gets substituted if an appropriate actual argument is passed when the function is called.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if the actual argument is not provided, the default value will be used inside the function.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Most of the time, we need the result of the function to be used in further processes.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Hence, when a function returns, it should also return a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user-defined function can also be made to return a value to the calling environment by putting an expression in front of the return statement.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In this case, the returned value has to be assigned to some variable.</a:t>
            </a:r>
            <a:endParaRPr>
              <a:solidFill>
                <a:srgbClr val="000000"/>
              </a:solidFill>
            </a:endParaRPr>
          </a:p>
        </p:txBody>
      </p:sp>
      <p:pic>
        <p:nvPicPr>
          <p:cNvPr id="355" name="Google Shape;355;p5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[16]</a:t>
            </a:r>
            <a:endParaRPr b="1"/>
          </a:p>
        </p:txBody>
      </p:sp>
      <p:sp>
        <p:nvSpPr>
          <p:cNvPr id="361" name="Google Shape;361;p60"/>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SimulationDay04-16_JTB.py</a:t>
            </a:r>
            <a:endParaRPr b="1">
              <a:solidFill>
                <a:srgbClr val="000000"/>
              </a:solidFill>
            </a:endParaRPr>
          </a:p>
        </p:txBody>
      </p:sp>
      <p:pic>
        <p:nvPicPr>
          <p:cNvPr id="362" name="Google Shape;362;p6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63" name="Google Shape;363;p60"/>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1"/>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69" name="Google Shape;369;p61"/>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370" name="Google Shape;370;p61"/>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371" name="Google Shape;371;p61"/>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PS16_JTB.py</a:t>
            </a:r>
            <a:endParaRPr b="1">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Variable Scope in Python</a:t>
            </a:r>
            <a:endParaRPr b="1"/>
          </a:p>
        </p:txBody>
      </p:sp>
      <p:sp>
        <p:nvSpPr>
          <p:cNvPr id="377" name="Google Shape;377;p6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general, a variable that is defined in a block is available in that block only.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is not accessible outside the block.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Such a variable is called a local variable. Formal argument identifiers also behave as local variables.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Any variable present outside any function block is called a global variable.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Its value is accessible from inside any function.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However, if we assign another value to a globally declared variable inside the function, a new local variable is created in the function's namespace.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This assignment will not alter the value of the global variable.</a:t>
            </a:r>
            <a:endParaRPr>
              <a:solidFill>
                <a:srgbClr val="000000"/>
              </a:solidFill>
            </a:endParaRPr>
          </a:p>
        </p:txBody>
      </p:sp>
      <p:pic>
        <p:nvPicPr>
          <p:cNvPr id="378" name="Google Shape;378;p6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Variable Scope in Python</a:t>
            </a:r>
            <a:endParaRPr b="1"/>
          </a:p>
        </p:txBody>
      </p:sp>
      <p:sp>
        <p:nvSpPr>
          <p:cNvPr id="384" name="Google Shape;384;p63"/>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If you need to access and change the value of the global variable from within a function, this permission is granted by the global keyword.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is also possible to use a global and local variable with the same name simultaneously.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Built-in function globals() returns a dictionary object of all global variables and their respective values.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Using the name of the variable as a key, its value can be accessed and modified.</a:t>
            </a:r>
            <a:endParaRPr>
              <a:solidFill>
                <a:srgbClr val="000000"/>
              </a:solidFill>
            </a:endParaRPr>
          </a:p>
        </p:txBody>
      </p:sp>
      <p:pic>
        <p:nvPicPr>
          <p:cNvPr id="385" name="Google Shape;385;p6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Dictionary</a:t>
            </a:r>
            <a:endParaRPr b="1"/>
          </a:p>
        </p:txBody>
      </p:sp>
      <p:sp>
        <p:nvSpPr>
          <p:cNvPr id="127" name="Google Shape;127;p2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list can be used as a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same key cannot appear more than once in a collection.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the key appears more than once, only the last will be retained.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value can be of any data type.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One value can be assigned to more than one key.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dictionary can also be created using the dict() constructor method.</a:t>
            </a:r>
            <a:endParaRPr>
              <a:solidFill>
                <a:srgbClr val="000000"/>
              </a:solidFill>
            </a:endParaRPr>
          </a:p>
        </p:txBody>
      </p:sp>
      <p:pic>
        <p:nvPicPr>
          <p:cNvPr id="128" name="Google Shape;128;p2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[17]</a:t>
            </a:r>
            <a:endParaRPr b="1"/>
          </a:p>
        </p:txBody>
      </p:sp>
      <p:sp>
        <p:nvSpPr>
          <p:cNvPr id="391" name="Google Shape;391;p64"/>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SimulationDay04-17_JTB.py</a:t>
            </a:r>
            <a:endParaRPr b="1">
              <a:solidFill>
                <a:srgbClr val="000000"/>
              </a:solidFill>
            </a:endParaRPr>
          </a:p>
        </p:txBody>
      </p:sp>
      <p:pic>
        <p:nvPicPr>
          <p:cNvPr id="392" name="Google Shape;392;p6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93" name="Google Shape;393;p64"/>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6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99" name="Google Shape;399;p65"/>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400" name="Google Shape;400;p65"/>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401" name="Google Shape;401;p65"/>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PS17_JTB.py</a:t>
            </a:r>
            <a:endParaRPr b="1">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Exception Handling in Python</a:t>
            </a:r>
            <a:endParaRPr b="1"/>
          </a:p>
        </p:txBody>
      </p:sp>
      <p:sp>
        <p:nvSpPr>
          <p:cNvPr id="407" name="Google Shape;407;p66"/>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cause of an exception is often external to the program itself.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 example, an incorrect input, a malfunctioning IO device etc.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Because the program abruptly terminates on encountering an exception, it may cause damage to system resources, such as files.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Hence, the exceptions should be properly handled so that an abrupt termination of the program is prevented.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uses try and except keywords to handle exceptions.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Both keywords are followed by indented blocks.</a:t>
            </a:r>
            <a:endParaRPr>
              <a:solidFill>
                <a:srgbClr val="000000"/>
              </a:solidFill>
            </a:endParaRPr>
          </a:p>
        </p:txBody>
      </p:sp>
      <p:pic>
        <p:nvPicPr>
          <p:cNvPr id="408" name="Google Shape;408;p6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Exception Handling in Python</a:t>
            </a:r>
            <a:endParaRPr b="1"/>
          </a:p>
        </p:txBody>
      </p:sp>
      <p:sp>
        <p:nvSpPr>
          <p:cNvPr id="414" name="Google Shape;414;p6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try: block contains one or more statements which are likely to encounter an exception.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the statements in this block are executed without an exception, the subsequent except: block is skipped.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the exception does occur, the program flow is transferred to the except: block.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statements in the except: block are meant to handle the cause of the exception appropriately.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 example, returning an appropriate error message.</a:t>
            </a:r>
            <a:endParaRPr>
              <a:solidFill>
                <a:srgbClr val="000000"/>
              </a:solidFill>
            </a:endParaRPr>
          </a:p>
        </p:txBody>
      </p:sp>
      <p:pic>
        <p:nvPicPr>
          <p:cNvPr id="415" name="Google Shape;415;p6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Exception Handling (multiple except) </a:t>
            </a:r>
            <a:endParaRPr b="1"/>
          </a:p>
        </p:txBody>
      </p:sp>
      <p:sp>
        <p:nvSpPr>
          <p:cNvPr id="421" name="Google Shape;421;p6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You can specify the type of exception after the except keyword.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subsequent block will be executed only if the specified exception occurs.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There may be multiple except clauses with different exception types in a single try block.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If the type of exception doesn't match any of the except blocks, it will remain unhandled and the program will terminate.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rest of the statements after the except block will continue to be executed, regardless if the exception is encountered or not.</a:t>
            </a:r>
            <a:endParaRPr>
              <a:solidFill>
                <a:srgbClr val="000000"/>
              </a:solidFill>
            </a:endParaRPr>
          </a:p>
        </p:txBody>
      </p:sp>
      <p:pic>
        <p:nvPicPr>
          <p:cNvPr id="422" name="Google Shape;422;p6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Exception Handling (multiple except) </a:t>
            </a:r>
            <a:endParaRPr b="1"/>
          </a:p>
        </p:txBody>
      </p:sp>
      <p:sp>
        <p:nvSpPr>
          <p:cNvPr id="428" name="Google Shape;428;p6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You can mention a specific type of exception in front of the except keyword.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subsequent block will be executed only if the specified exception occurs.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There may be multiple except clauses with different exception types in a single try block.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the type of exception doesn't match any of the except blocks, it will remain unhandled and the program will terminate.</a:t>
            </a:r>
            <a:endParaRPr>
              <a:solidFill>
                <a:srgbClr val="000000"/>
              </a:solidFill>
            </a:endParaRPr>
          </a:p>
        </p:txBody>
      </p:sp>
      <p:pic>
        <p:nvPicPr>
          <p:cNvPr id="429" name="Google Shape;429;p6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Exception Handling (else and finally)</a:t>
            </a:r>
            <a:endParaRPr b="1"/>
          </a:p>
        </p:txBody>
      </p:sp>
      <p:sp>
        <p:nvSpPr>
          <p:cNvPr id="435" name="Google Shape;435;p70"/>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keywords else and finally can also be used along with the try and except clauses.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While the except block is executed if the exception occurs inside the try block, the else block gets processed if the try block is found to be exception free.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finally block consists of statements which should be processed regardless of an exception occurring in the try block or not.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As a consequence, the error-free try block skips the except clause and enters the finally block before going on to execute the rest of the code.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If, however, there's an exception in the try block, the appropriate except block will be processed, and the statements in the finally block will be processed before proceeding to the rest of the code.</a:t>
            </a:r>
            <a:endParaRPr>
              <a:solidFill>
                <a:srgbClr val="000000"/>
              </a:solidFill>
            </a:endParaRPr>
          </a:p>
        </p:txBody>
      </p:sp>
      <p:pic>
        <p:nvPicPr>
          <p:cNvPr id="436" name="Google Shape;436;p7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Syntax for Exception Handling</a:t>
            </a:r>
            <a:endParaRPr b="1"/>
          </a:p>
        </p:txBody>
      </p:sp>
      <p:sp>
        <p:nvSpPr>
          <p:cNvPr id="442" name="Google Shape;442;p71"/>
          <p:cNvSpPr txBox="1"/>
          <p:nvPr>
            <p:ph idx="1" type="body"/>
          </p:nvPr>
        </p:nvSpPr>
        <p:spPr>
          <a:xfrm>
            <a:off x="311700" y="1231700"/>
            <a:ext cx="5825700" cy="3311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rgbClr val="000000"/>
              </a:buClr>
              <a:buSzPct val="100000"/>
              <a:buChar char="●"/>
            </a:pPr>
            <a:r>
              <a:rPr lang="en">
                <a:solidFill>
                  <a:srgbClr val="000000"/>
                </a:solidFill>
              </a:rPr>
              <a:t>Syntax:</a:t>
            </a:r>
            <a:endParaRPr>
              <a:solidFill>
                <a:srgbClr val="000000"/>
              </a:solidFill>
            </a:endParaRPr>
          </a:p>
          <a:p>
            <a:pPr indent="0" lvl="0" marL="457200" rtl="0" algn="l">
              <a:spcBef>
                <a:spcPts val="1200"/>
              </a:spcBef>
              <a:spcAft>
                <a:spcPts val="0"/>
              </a:spcAft>
              <a:buNone/>
            </a:pPr>
            <a:r>
              <a:rPr lang="en">
                <a:solidFill>
                  <a:srgbClr val="000000"/>
                </a:solidFill>
              </a:rPr>
              <a:t>	try:</a:t>
            </a:r>
            <a:endParaRPr>
              <a:solidFill>
                <a:srgbClr val="000000"/>
              </a:solidFill>
            </a:endParaRPr>
          </a:p>
          <a:p>
            <a:pPr indent="0" lvl="0" marL="457200" rtl="0" algn="l">
              <a:spcBef>
                <a:spcPts val="1200"/>
              </a:spcBef>
              <a:spcAft>
                <a:spcPts val="0"/>
              </a:spcAft>
              <a:buNone/>
            </a:pPr>
            <a:r>
              <a:rPr lang="en">
                <a:solidFill>
                  <a:srgbClr val="000000"/>
                </a:solidFill>
              </a:rPr>
              <a:t>		#statements in try block</a:t>
            </a:r>
            <a:endParaRPr>
              <a:solidFill>
                <a:srgbClr val="000000"/>
              </a:solidFill>
            </a:endParaRPr>
          </a:p>
          <a:p>
            <a:pPr indent="0" lvl="0" marL="457200" rtl="0" algn="l">
              <a:spcBef>
                <a:spcPts val="1200"/>
              </a:spcBef>
              <a:spcAft>
                <a:spcPts val="0"/>
              </a:spcAft>
              <a:buNone/>
            </a:pPr>
            <a:r>
              <a:rPr lang="en">
                <a:solidFill>
                  <a:srgbClr val="000000"/>
                </a:solidFill>
              </a:rPr>
              <a:t>	except:</a:t>
            </a:r>
            <a:endParaRPr>
              <a:solidFill>
                <a:srgbClr val="000000"/>
              </a:solidFill>
            </a:endParaRPr>
          </a:p>
          <a:p>
            <a:pPr indent="0" lvl="0" marL="457200" rtl="0" algn="l">
              <a:spcBef>
                <a:spcPts val="1200"/>
              </a:spcBef>
              <a:spcAft>
                <a:spcPts val="0"/>
              </a:spcAft>
              <a:buNone/>
            </a:pPr>
            <a:r>
              <a:rPr lang="en">
                <a:solidFill>
                  <a:srgbClr val="000000"/>
                </a:solidFill>
              </a:rPr>
              <a:t>		#executed when error in try block</a:t>
            </a:r>
            <a:endParaRPr>
              <a:solidFill>
                <a:srgbClr val="000000"/>
              </a:solidFill>
            </a:endParaRPr>
          </a:p>
          <a:p>
            <a:pPr indent="0" lvl="0" marL="457200" rtl="0" algn="l">
              <a:spcBef>
                <a:spcPts val="1200"/>
              </a:spcBef>
              <a:spcAft>
                <a:spcPts val="0"/>
              </a:spcAft>
              <a:buNone/>
            </a:pPr>
            <a:r>
              <a:rPr lang="en">
                <a:solidFill>
                  <a:srgbClr val="000000"/>
                </a:solidFill>
              </a:rPr>
              <a:t>	else:</a:t>
            </a:r>
            <a:endParaRPr>
              <a:solidFill>
                <a:srgbClr val="000000"/>
              </a:solidFill>
            </a:endParaRPr>
          </a:p>
          <a:p>
            <a:pPr indent="0" lvl="0" marL="457200" rtl="0" algn="l">
              <a:spcBef>
                <a:spcPts val="1200"/>
              </a:spcBef>
              <a:spcAft>
                <a:spcPts val="0"/>
              </a:spcAft>
              <a:buNone/>
            </a:pPr>
            <a:r>
              <a:rPr lang="en">
                <a:solidFill>
                  <a:srgbClr val="000000"/>
                </a:solidFill>
              </a:rPr>
              <a:t>		#executed if try block is error-free</a:t>
            </a:r>
            <a:endParaRPr>
              <a:solidFill>
                <a:srgbClr val="000000"/>
              </a:solidFill>
            </a:endParaRPr>
          </a:p>
          <a:p>
            <a:pPr indent="0" lvl="0" marL="457200" rtl="0" algn="l">
              <a:spcBef>
                <a:spcPts val="1200"/>
              </a:spcBef>
              <a:spcAft>
                <a:spcPts val="0"/>
              </a:spcAft>
              <a:buNone/>
            </a:pPr>
            <a:r>
              <a:rPr lang="en">
                <a:solidFill>
                  <a:srgbClr val="000000"/>
                </a:solidFill>
              </a:rPr>
              <a:t>	finally:</a:t>
            </a:r>
            <a:endParaRPr>
              <a:solidFill>
                <a:srgbClr val="000000"/>
              </a:solidFill>
            </a:endParaRPr>
          </a:p>
          <a:p>
            <a:pPr indent="457200" lvl="0" marL="457200" rtl="0" algn="l">
              <a:spcBef>
                <a:spcPts val="1200"/>
              </a:spcBef>
              <a:spcAft>
                <a:spcPts val="1200"/>
              </a:spcAft>
              <a:buNone/>
            </a:pPr>
            <a:r>
              <a:rPr lang="en">
                <a:solidFill>
                  <a:srgbClr val="000000"/>
                </a:solidFill>
              </a:rPr>
              <a:t>		#executed irrespective of exception occurred or not</a:t>
            </a:r>
            <a:endParaRPr>
              <a:solidFill>
                <a:srgbClr val="000000"/>
              </a:solidFill>
            </a:endParaRPr>
          </a:p>
        </p:txBody>
      </p:sp>
      <p:pic>
        <p:nvPicPr>
          <p:cNvPr id="443" name="Google Shape;443;p71"/>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44" name="Google Shape;444;p71"/>
          <p:cNvPicPr preferRelativeResize="0"/>
          <p:nvPr/>
        </p:nvPicPr>
        <p:blipFill>
          <a:blip r:embed="rId4">
            <a:alphaModFix/>
          </a:blip>
          <a:stretch>
            <a:fillRect/>
          </a:stretch>
        </p:blipFill>
        <p:spPr>
          <a:xfrm>
            <a:off x="5590400" y="1737500"/>
            <a:ext cx="2701800" cy="23649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Raise an Exception</a:t>
            </a:r>
            <a:endParaRPr b="1"/>
          </a:p>
        </p:txBody>
      </p:sp>
      <p:sp>
        <p:nvSpPr>
          <p:cNvPr id="450" name="Google Shape;450;p7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also provides the raise keyword to be used in the context of exception handling.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causes an exception to be generated explicitly. Built-in errors are raised implicitly.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a built-in or custom exception can be forced during execution.</a:t>
            </a:r>
            <a:endParaRPr>
              <a:solidFill>
                <a:srgbClr val="000000"/>
              </a:solidFill>
            </a:endParaRPr>
          </a:p>
        </p:txBody>
      </p:sp>
      <p:pic>
        <p:nvPicPr>
          <p:cNvPr id="451" name="Google Shape;451;p7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[18]</a:t>
            </a:r>
            <a:endParaRPr b="1"/>
          </a:p>
        </p:txBody>
      </p:sp>
      <p:sp>
        <p:nvSpPr>
          <p:cNvPr id="457" name="Google Shape;457;p73"/>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SimulationDay04-18_JTB.py</a:t>
            </a:r>
            <a:endParaRPr b="1">
              <a:solidFill>
                <a:srgbClr val="000000"/>
              </a:solidFill>
            </a:endParaRPr>
          </a:p>
        </p:txBody>
      </p:sp>
      <p:pic>
        <p:nvPicPr>
          <p:cNvPr id="458" name="Google Shape;458;p7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59" name="Google Shape;459;p73"/>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Dictionary</a:t>
            </a:r>
            <a:endParaRPr b="1"/>
          </a:p>
        </p:txBody>
      </p:sp>
      <p:sp>
        <p:nvSpPr>
          <p:cNvPr id="134" name="Google Shape;134;p2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Dictionary is an unordered collection, so a value cannot be accessed using an index; instead, a key must be specified in the square brackets.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get() method to retrieve the key's value even if keys are not known.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returns None if the key does not exist instead of raising an error.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for loop to iterate a dictionary in the Python script.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key cannot appear more than once.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Use the same key and assign a new value to it to update the dictionary object.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Use a new key and assign a value to it.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dictionary will show an additional key-value pair in it.</a:t>
            </a:r>
            <a:endParaRPr>
              <a:solidFill>
                <a:srgbClr val="000000"/>
              </a:solidFill>
            </a:endParaRPr>
          </a:p>
        </p:txBody>
      </p:sp>
      <p:pic>
        <p:nvPicPr>
          <p:cNvPr id="135" name="Google Shape;135;p2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7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65" name="Google Shape;465;p74"/>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466" name="Google Shape;466;p74"/>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467" name="Google Shape;467;p74"/>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PS18_JTB.py</a:t>
            </a:r>
            <a:endParaRPr b="1">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 Comprehension</a:t>
            </a:r>
            <a:endParaRPr b="1"/>
          </a:p>
        </p:txBody>
      </p:sp>
      <p:sp>
        <p:nvSpPr>
          <p:cNvPr id="473" name="Google Shape;473;p75"/>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List comprehension in Python is an easy and compact syntax for creating a list from a string or another list.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is a very concise way to create a new list by performing an operation on each item in the existing list.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List comprehension is considerably faster than processing a list using the for loop.</a:t>
            </a:r>
            <a:endParaRPr>
              <a:solidFill>
                <a:srgbClr val="000000"/>
              </a:solidFill>
            </a:endParaRPr>
          </a:p>
        </p:txBody>
      </p:sp>
      <p:pic>
        <p:nvPicPr>
          <p:cNvPr id="474" name="Google Shape;474;p7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 Comprehension</a:t>
            </a:r>
            <a:endParaRPr b="1"/>
          </a:p>
        </p:txBody>
      </p:sp>
      <p:sp>
        <p:nvSpPr>
          <p:cNvPr id="480" name="Google Shape;480;p76"/>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list comprehension syntax contains three parts: an expression, one or more for loop, and optionally, one or more if conditions.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list comprehension must be in the square brackets [].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result of the first expression will be stored in the new list.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for loop is used to iterate over the iterable object that optionally includes the if condition.</a:t>
            </a:r>
            <a:endParaRPr>
              <a:solidFill>
                <a:srgbClr val="000000"/>
              </a:solidFill>
            </a:endParaRPr>
          </a:p>
        </p:txBody>
      </p:sp>
      <p:pic>
        <p:nvPicPr>
          <p:cNvPr id="481" name="Google Shape;481;p7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Comprehension Syntax</a:t>
            </a:r>
            <a:endParaRPr b="1"/>
          </a:p>
        </p:txBody>
      </p:sp>
      <p:sp>
        <p:nvSpPr>
          <p:cNvPr id="487" name="Google Shape;487;p7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Syntax:</a:t>
            </a:r>
            <a:endParaRPr>
              <a:solidFill>
                <a:srgbClr val="000000"/>
              </a:solidFill>
            </a:endParaRPr>
          </a:p>
          <a:p>
            <a:pPr indent="0" lvl="0" marL="914400" rtl="0" algn="l">
              <a:spcBef>
                <a:spcPts val="1200"/>
              </a:spcBef>
              <a:spcAft>
                <a:spcPts val="1200"/>
              </a:spcAft>
              <a:buNone/>
            </a:pPr>
            <a:r>
              <a:rPr lang="en">
                <a:solidFill>
                  <a:srgbClr val="000000"/>
                </a:solidFill>
              </a:rPr>
              <a:t>[expression for element in iterable if condition]</a:t>
            </a:r>
            <a:endParaRPr>
              <a:solidFill>
                <a:srgbClr val="000000"/>
              </a:solidFill>
            </a:endParaRPr>
          </a:p>
        </p:txBody>
      </p:sp>
      <p:pic>
        <p:nvPicPr>
          <p:cNvPr id="488" name="Google Shape;488;p77"/>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89" name="Google Shape;489;p77"/>
          <p:cNvPicPr preferRelativeResize="0"/>
          <p:nvPr/>
        </p:nvPicPr>
        <p:blipFill>
          <a:blip r:embed="rId4">
            <a:alphaModFix/>
          </a:blip>
          <a:stretch>
            <a:fillRect/>
          </a:stretch>
        </p:blipFill>
        <p:spPr>
          <a:xfrm>
            <a:off x="2114550" y="2381250"/>
            <a:ext cx="4762500" cy="2209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Comprehension Syntax</a:t>
            </a:r>
            <a:endParaRPr b="1"/>
          </a:p>
        </p:txBody>
      </p:sp>
      <p:sp>
        <p:nvSpPr>
          <p:cNvPr id="495" name="Google Shape;495;p7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With and without list comprehension</a:t>
            </a:r>
            <a:endParaRPr>
              <a:solidFill>
                <a:srgbClr val="000000"/>
              </a:solidFill>
            </a:endParaRPr>
          </a:p>
        </p:txBody>
      </p:sp>
      <p:pic>
        <p:nvPicPr>
          <p:cNvPr id="496" name="Google Shape;496;p7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97" name="Google Shape;497;p78"/>
          <p:cNvPicPr preferRelativeResize="0"/>
          <p:nvPr/>
        </p:nvPicPr>
        <p:blipFill>
          <a:blip r:embed="rId4">
            <a:alphaModFix/>
          </a:blip>
          <a:stretch>
            <a:fillRect/>
          </a:stretch>
        </p:blipFill>
        <p:spPr>
          <a:xfrm>
            <a:off x="2118418" y="1861625"/>
            <a:ext cx="4638132" cy="2758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 Comprehension</a:t>
            </a:r>
            <a:endParaRPr b="1"/>
          </a:p>
        </p:txBody>
      </p:sp>
      <p:sp>
        <p:nvSpPr>
          <p:cNvPr id="503" name="Google Shape;503;p7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It is possible to use nested loops in a list comprehension expression.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can use nested if conditions with a list comprehension.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One of the applications of list comprehension is to flatten a list comprising of multiple lists into a single list.</a:t>
            </a:r>
            <a:endParaRPr>
              <a:solidFill>
                <a:srgbClr val="000000"/>
              </a:solidFill>
            </a:endParaRPr>
          </a:p>
        </p:txBody>
      </p:sp>
      <p:pic>
        <p:nvPicPr>
          <p:cNvPr id="504" name="Google Shape;504;p7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[19]</a:t>
            </a:r>
            <a:endParaRPr b="1"/>
          </a:p>
        </p:txBody>
      </p:sp>
      <p:sp>
        <p:nvSpPr>
          <p:cNvPr id="510" name="Google Shape;510;p80"/>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SimulationDay04-19_JTB.py</a:t>
            </a:r>
            <a:endParaRPr b="1">
              <a:solidFill>
                <a:srgbClr val="000000"/>
              </a:solidFill>
            </a:endParaRPr>
          </a:p>
        </p:txBody>
      </p:sp>
      <p:pic>
        <p:nvPicPr>
          <p:cNvPr id="511" name="Google Shape;511;p8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12" name="Google Shape;512;p80"/>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81"/>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18" name="Google Shape;518;p81"/>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519" name="Google Shape;519;p81"/>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520" name="Google Shape;520;p81"/>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PS19_JTB.py</a:t>
            </a:r>
            <a:endParaRPr b="1">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Modules</a:t>
            </a:r>
            <a:endParaRPr b="1"/>
          </a:p>
        </p:txBody>
      </p:sp>
      <p:sp>
        <p:nvSpPr>
          <p:cNvPr id="526" name="Google Shape;526;p8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Any text file with the .py extension containing Python code is basically a module.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Different Python objects such as functions, classes, variables, constants, etc., defined in one module can be made available to an interpreter session or another Python script by using the import statement. </a:t>
            </a:r>
            <a:endParaRPr>
              <a:solidFill>
                <a:srgbClr val="000000"/>
              </a:solidFill>
            </a:endParaRPr>
          </a:p>
        </p:txBody>
      </p:sp>
      <p:pic>
        <p:nvPicPr>
          <p:cNvPr id="527" name="Google Shape;527;p8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Modules</a:t>
            </a:r>
            <a:endParaRPr b="1"/>
          </a:p>
        </p:txBody>
      </p:sp>
      <p:sp>
        <p:nvSpPr>
          <p:cNvPr id="533" name="Google Shape;533;p83"/>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Functions defined in built-in modules need to be imported before use.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On similar lines, a custom module may have one or more user-defined Python objects in it.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These objects can be imported in the interpreter session or another script.</a:t>
            </a:r>
            <a:endParaRPr>
              <a:solidFill>
                <a:srgbClr val="000000"/>
              </a:solidFill>
            </a:endParaRPr>
          </a:p>
        </p:txBody>
      </p:sp>
      <p:pic>
        <p:nvPicPr>
          <p:cNvPr id="534" name="Google Shape;534;p8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Dictionary</a:t>
            </a:r>
            <a:endParaRPr b="1"/>
          </a:p>
        </p:txBody>
      </p:sp>
      <p:sp>
        <p:nvSpPr>
          <p:cNvPr id="141" name="Google Shape;141;p30"/>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 the del keyword, pop(), or popitem() methods to delete a pair from a dictionary or the dictionary object itself.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delete a pair, use its key as a parameter.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delete a dictionary object, use its name.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keys() and values() methods return a view objects containing keys and values respectively.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can check whether a particular key exists in a dictionary collection or not using the in or not in keywords, as shown below.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Note that it only checks for keys not values.</a:t>
            </a:r>
            <a:endParaRPr>
              <a:solidFill>
                <a:srgbClr val="000000"/>
              </a:solidFill>
            </a:endParaRPr>
          </a:p>
        </p:txBody>
      </p:sp>
      <p:pic>
        <p:nvPicPr>
          <p:cNvPr id="142" name="Google Shape;142;p3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Modules</a:t>
            </a:r>
            <a:endParaRPr b="1"/>
          </a:p>
        </p:txBody>
      </p:sp>
      <p:sp>
        <p:nvSpPr>
          <p:cNvPr id="540" name="Google Shape;540;p84"/>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If the programming algorithm requires defining a lot of functions and classes, they are logically organized in modules.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One module stores classes, functions and other resources of similar relevance.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Such a modular structure of the code makes it easy to understand, use and maintain.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Every module, either built-in or custom made, is an object of a module class.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as keyword to rename the imported module</a:t>
            </a:r>
            <a:endParaRPr>
              <a:solidFill>
                <a:srgbClr val="000000"/>
              </a:solidFill>
            </a:endParaRPr>
          </a:p>
        </p:txBody>
      </p:sp>
      <p:pic>
        <p:nvPicPr>
          <p:cNvPr id="541" name="Google Shape;541;p8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[20]</a:t>
            </a:r>
            <a:endParaRPr b="1"/>
          </a:p>
        </p:txBody>
      </p:sp>
      <p:sp>
        <p:nvSpPr>
          <p:cNvPr id="547" name="Google Shape;547;p85"/>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SimulationDay04-20_JTB.py</a:t>
            </a:r>
            <a:endParaRPr b="1">
              <a:solidFill>
                <a:srgbClr val="000000"/>
              </a:solidFill>
            </a:endParaRPr>
          </a:p>
        </p:txBody>
      </p:sp>
      <p:pic>
        <p:nvPicPr>
          <p:cNvPr id="548" name="Google Shape;548;p8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49" name="Google Shape;549;p85"/>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8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55" name="Google Shape;555;p86"/>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556" name="Google Shape;556;p86"/>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557" name="Google Shape;557;p86"/>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PS20_JTB.py</a:t>
            </a:r>
            <a:endParaRPr b="1">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08:</a:t>
            </a:r>
            <a:endParaRPr b="1"/>
          </a:p>
        </p:txBody>
      </p:sp>
      <p:sp>
        <p:nvSpPr>
          <p:cNvPr id="563" name="Google Shape;563;p87"/>
          <p:cNvSpPr txBox="1"/>
          <p:nvPr>
            <p:ph idx="1" type="body"/>
          </p:nvPr>
        </p:nvSpPr>
        <p:spPr>
          <a:xfrm>
            <a:off x="733050" y="1186225"/>
            <a:ext cx="4105200" cy="34164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2300">
                <a:solidFill>
                  <a:srgbClr val="000000"/>
                </a:solidFill>
              </a:rPr>
              <a:t>ENGAGE EFFECTIVELY</a:t>
            </a:r>
            <a:endParaRPr b="1" sz="2300">
              <a:solidFill>
                <a:srgbClr val="000000"/>
              </a:solidFill>
            </a:endParaRPr>
          </a:p>
          <a:p>
            <a:pPr indent="0" lvl="0" marL="0" rtl="0" algn="l">
              <a:spcBef>
                <a:spcPts val="1200"/>
              </a:spcBef>
              <a:spcAft>
                <a:spcPts val="1200"/>
              </a:spcAft>
              <a:buNone/>
            </a:pPr>
            <a:r>
              <a:rPr lang="en">
                <a:solidFill>
                  <a:srgbClr val="000000"/>
                </a:solidFill>
              </a:rPr>
              <a:t>"Engaging effectively" in the context of conducting and delivering content in a Python training session refers to the ability of the trainer to actively involve participants and maintain their interest, focus, and participation throughout the training. It encompasses various strategies to capture the learners' attention, encourage their involvement, and ensure their active engagement with the learning material.</a:t>
            </a:r>
            <a:endParaRPr>
              <a:solidFill>
                <a:srgbClr val="000000"/>
              </a:solidFill>
            </a:endParaRPr>
          </a:p>
        </p:txBody>
      </p:sp>
      <p:pic>
        <p:nvPicPr>
          <p:cNvPr id="564" name="Google Shape;564;p87"/>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565" name="Google Shape;565;p87"/>
          <p:cNvPicPr preferRelativeResize="0"/>
          <p:nvPr/>
        </p:nvPicPr>
        <p:blipFill>
          <a:blip r:embed="rId4">
            <a:alphaModFix/>
          </a:blip>
          <a:stretch>
            <a:fillRect/>
          </a:stretch>
        </p:blipFill>
        <p:spPr>
          <a:xfrm>
            <a:off x="4990650" y="712925"/>
            <a:ext cx="3526324" cy="35263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Sources:</a:t>
            </a:r>
            <a:endParaRPr b="1"/>
          </a:p>
        </p:txBody>
      </p:sp>
      <p:sp>
        <p:nvSpPr>
          <p:cNvPr id="571" name="Google Shape;57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uFill>
                  <a:noFill/>
                </a:uFill>
                <a:hlinkClick r:id="rId3">
                  <a:extLst>
                    <a:ext uri="{A12FA001-AC4F-418D-AE19-62706E023703}">
                      <ahyp:hlinkClr val="tx"/>
                    </a:ext>
                  </a:extLst>
                </a:hlinkClick>
              </a:rPr>
              <a:t>https://www.python.org/downloads/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4">
                  <a:extLst>
                    <a:ext uri="{A12FA001-AC4F-418D-AE19-62706E023703}">
                      <ahyp:hlinkClr val="tx"/>
                    </a:ext>
                  </a:extLst>
                </a:hlinkClick>
              </a:rPr>
              <a:t>https://youtu.be/i-MuSAwgwCU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5">
                  <a:extLst>
                    <a:ext uri="{A12FA001-AC4F-418D-AE19-62706E023703}">
                      <ahyp:hlinkClr val="tx"/>
                    </a:ext>
                  </a:extLst>
                </a:hlinkClick>
              </a:rPr>
              <a:t>https://classroom.google.com/c/NTE5NzI3NDA3NTU1/m/NjA4MjI3MDEwMTc5/details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6">
                  <a:extLst>
                    <a:ext uri="{A12FA001-AC4F-418D-AE19-62706E023703}">
                      <ahyp:hlinkClr val="tx"/>
                    </a:ext>
                  </a:extLst>
                </a:hlinkClick>
              </a:rPr>
              <a:t>https://youtu.be/VC13MkENVoY</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7">
                  <a:extLst>
                    <a:ext uri="{A12FA001-AC4F-418D-AE19-62706E023703}">
                      <ahyp:hlinkClr val="tx"/>
                    </a:ext>
                  </a:extLst>
                </a:hlinkClick>
              </a:rPr>
              <a:t>https://youtu.be/GenKovl05YU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8">
                  <a:extLst>
                    <a:ext uri="{A12FA001-AC4F-418D-AE19-62706E023703}">
                      <ahyp:hlinkClr val="tx"/>
                    </a:ext>
                  </a:extLst>
                </a:hlinkClick>
              </a:rPr>
              <a:t>https://youtu.be/riL_xn6BKD8</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9">
                  <a:extLst>
                    <a:ext uri="{A12FA001-AC4F-418D-AE19-62706E023703}">
                      <ahyp:hlinkClr val="tx"/>
                    </a:ext>
                  </a:extLst>
                </a:hlinkClick>
              </a:rPr>
              <a:t>https://youtu.be/_uQrJ0TkZlc</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0">
                  <a:extLst>
                    <a:ext uri="{A12FA001-AC4F-418D-AE19-62706E023703}">
                      <ahyp:hlinkClr val="tx"/>
                    </a:ext>
                  </a:extLst>
                </a:hlinkClick>
              </a:rPr>
              <a:t>https://docs.python.org/3/tutorial/index.html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1">
                  <a:extLst>
                    <a:ext uri="{A12FA001-AC4F-418D-AE19-62706E023703}">
                      <ahyp:hlinkClr val="tx"/>
                    </a:ext>
                  </a:extLst>
                </a:hlinkClick>
              </a:rPr>
              <a:t>https://www.pythontutorial.net/</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https://www.programiz.com/python-programming</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2">
                  <a:extLst>
                    <a:ext uri="{A12FA001-AC4F-418D-AE19-62706E023703}">
                      <ahyp:hlinkClr val="tx"/>
                    </a:ext>
                  </a:extLst>
                </a:hlinkClick>
              </a:rPr>
              <a:t>https://www.tutorialsteacher.com/python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3">
                  <a:extLst>
                    <a:ext uri="{A12FA001-AC4F-418D-AE19-62706E023703}">
                      <ahyp:hlinkClr val="tx"/>
                    </a:ext>
                  </a:extLst>
                </a:hlinkClick>
              </a:rPr>
              <a:t>https://www.tutorialspoint.com/python/index.htm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4">
                  <a:extLst>
                    <a:ext uri="{A12FA001-AC4F-418D-AE19-62706E023703}">
                      <ahyp:hlinkClr val="tx"/>
                    </a:ext>
                  </a:extLst>
                </a:hlinkClick>
              </a:rPr>
              <a:t>https://www.w3schools.com/python/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5">
                  <a:extLst>
                    <a:ext uri="{A12FA001-AC4F-418D-AE19-62706E023703}">
                      <ahyp:hlinkClr val="tx"/>
                    </a:ext>
                  </a:extLst>
                </a:hlinkClick>
              </a:rPr>
              <a:t>https://www.onlinegdb.com/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https://improveandrepeat.com/2020/07/python-friday-30-list-comprehension/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https://intellipaat.com/blog/tutorial/python-tutorial/?US</a:t>
            </a:r>
            <a:endParaRPr>
              <a:solidFill>
                <a:schemeClr val="dk1"/>
              </a:solidFill>
            </a:endParaRPr>
          </a:p>
        </p:txBody>
      </p:sp>
      <p:pic>
        <p:nvPicPr>
          <p:cNvPr id="572" name="Google Shape;572;p88"/>
          <p:cNvPicPr preferRelativeResize="0"/>
          <p:nvPr/>
        </p:nvPicPr>
        <p:blipFill>
          <a:blip r:embed="rId16">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89"/>
          <p:cNvPicPr preferRelativeResize="0"/>
          <p:nvPr/>
        </p:nvPicPr>
        <p:blipFill>
          <a:blip r:embed="rId3">
            <a:alphaModFix/>
          </a:blip>
          <a:stretch>
            <a:fillRect/>
          </a:stretch>
        </p:blipFill>
        <p:spPr>
          <a:xfrm>
            <a:off x="7906375" y="4772650"/>
            <a:ext cx="1250351" cy="385125"/>
          </a:xfrm>
          <a:prstGeom prst="rect">
            <a:avLst/>
          </a:prstGeom>
          <a:noFill/>
          <a:ln>
            <a:noFill/>
          </a:ln>
        </p:spPr>
      </p:pic>
      <p:sp>
        <p:nvSpPr>
          <p:cNvPr id="578" name="Google Shape;578;p89"/>
          <p:cNvSpPr txBox="1"/>
          <p:nvPr>
            <p:ph type="title"/>
          </p:nvPr>
        </p:nvSpPr>
        <p:spPr>
          <a:xfrm>
            <a:off x="580425" y="1960325"/>
            <a:ext cx="31131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Built-in Dictionary Methods</a:t>
            </a:r>
            <a:endParaRPr b="1"/>
          </a:p>
        </p:txBody>
      </p:sp>
      <p:pic>
        <p:nvPicPr>
          <p:cNvPr id="148" name="Google Shape;148;p3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149" name="Google Shape;149;p31"/>
          <p:cNvGraphicFramePr/>
          <p:nvPr/>
        </p:nvGraphicFramePr>
        <p:xfrm>
          <a:off x="467825" y="941525"/>
          <a:ext cx="3000000" cy="3000000"/>
        </p:xfrm>
        <a:graphic>
          <a:graphicData uri="http://schemas.openxmlformats.org/drawingml/2006/table">
            <a:tbl>
              <a:tblPr>
                <a:noFill/>
                <a:tableStyleId>{860B3C48-9052-4184-A3DF-78C5A29B7546}</a:tableStyleId>
              </a:tblPr>
              <a:tblGrid>
                <a:gridCol w="1857475"/>
                <a:gridCol w="6236875"/>
              </a:tblGrid>
              <a:tr h="381000">
                <a:tc>
                  <a:txBody>
                    <a:bodyPr/>
                    <a:lstStyle/>
                    <a:p>
                      <a:pPr indent="0" lvl="0" marL="0" rtl="0" algn="ctr">
                        <a:spcBef>
                          <a:spcPts val="0"/>
                        </a:spcBef>
                        <a:spcAft>
                          <a:spcPts val="0"/>
                        </a:spcAft>
                        <a:buNone/>
                      </a:pPr>
                      <a:r>
                        <a:rPr b="1" lang="en"/>
                        <a:t>Dictionary 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dict.clear()</a:t>
                      </a:r>
                      <a:endParaRPr sz="1200"/>
                    </a:p>
                  </a:txBody>
                  <a:tcPr marT="91425" marB="91425" marR="91425" marL="91425" anchor="ctr"/>
                </a:tc>
                <a:tc>
                  <a:txBody>
                    <a:bodyPr/>
                    <a:lstStyle/>
                    <a:p>
                      <a:pPr indent="0" lvl="0" marL="0" rtl="0" algn="l">
                        <a:spcBef>
                          <a:spcPts val="0"/>
                        </a:spcBef>
                        <a:spcAft>
                          <a:spcPts val="0"/>
                        </a:spcAft>
                        <a:buNone/>
                      </a:pPr>
                      <a:r>
                        <a:rPr lang="en" sz="1200"/>
                        <a:t>Removes all the key-value pairs from the dictionary.</a:t>
                      </a:r>
                      <a:endParaRPr sz="1200"/>
                    </a:p>
                  </a:txBody>
                  <a:tcPr marT="91425" marB="91425" marR="91425" marL="91425" anchor="ctr"/>
                </a:tc>
              </a:tr>
              <a:tr h="381000">
                <a:tc>
                  <a:txBody>
                    <a:bodyPr/>
                    <a:lstStyle/>
                    <a:p>
                      <a:pPr indent="0" lvl="0" marL="0" rtl="0" algn="l">
                        <a:spcBef>
                          <a:spcPts val="0"/>
                        </a:spcBef>
                        <a:spcAft>
                          <a:spcPts val="0"/>
                        </a:spcAft>
                        <a:buNone/>
                      </a:pPr>
                      <a:r>
                        <a:rPr lang="en" sz="1200"/>
                        <a:t>dict.copy()</a:t>
                      </a:r>
                      <a:endParaRPr sz="1200"/>
                    </a:p>
                  </a:txBody>
                  <a:tcPr marT="91425" marB="91425" marR="91425" marL="91425" anchor="ctr"/>
                </a:tc>
                <a:tc>
                  <a:txBody>
                    <a:bodyPr/>
                    <a:lstStyle/>
                    <a:p>
                      <a:pPr indent="0" lvl="0" marL="0" rtl="0" algn="l">
                        <a:spcBef>
                          <a:spcPts val="0"/>
                        </a:spcBef>
                        <a:spcAft>
                          <a:spcPts val="0"/>
                        </a:spcAft>
                        <a:buNone/>
                      </a:pPr>
                      <a:r>
                        <a:rPr lang="en" sz="1200"/>
                        <a:t>Returns a shallow copy of the dictionary.</a:t>
                      </a:r>
                      <a:endParaRPr sz="1200"/>
                    </a:p>
                  </a:txBody>
                  <a:tcPr marT="91425" marB="91425" marR="91425" marL="91425" anchor="ctr"/>
                </a:tc>
              </a:tr>
              <a:tr h="381000">
                <a:tc>
                  <a:txBody>
                    <a:bodyPr/>
                    <a:lstStyle/>
                    <a:p>
                      <a:pPr indent="0" lvl="0" marL="0" rtl="0" algn="l">
                        <a:spcBef>
                          <a:spcPts val="0"/>
                        </a:spcBef>
                        <a:spcAft>
                          <a:spcPts val="0"/>
                        </a:spcAft>
                        <a:buNone/>
                      </a:pPr>
                      <a:r>
                        <a:rPr lang="en" sz="1200"/>
                        <a:t>dict.fromkeys()</a:t>
                      </a:r>
                      <a:endParaRPr sz="1200"/>
                    </a:p>
                  </a:txBody>
                  <a:tcPr marT="91425" marB="91425" marR="91425" marL="91425" anchor="ctr"/>
                </a:tc>
                <a:tc>
                  <a:txBody>
                    <a:bodyPr/>
                    <a:lstStyle/>
                    <a:p>
                      <a:pPr indent="0" lvl="0" marL="0" rtl="0" algn="l">
                        <a:spcBef>
                          <a:spcPts val="0"/>
                        </a:spcBef>
                        <a:spcAft>
                          <a:spcPts val="0"/>
                        </a:spcAft>
                        <a:buNone/>
                      </a:pPr>
                      <a:r>
                        <a:rPr lang="en" sz="1200"/>
                        <a:t>Creates a new dictionary from the given iterable (string, list, set, tuple) as keys and with the specified value.</a:t>
                      </a:r>
                      <a:endParaRPr sz="1200"/>
                    </a:p>
                  </a:txBody>
                  <a:tcPr marT="91425" marB="91425" marR="91425" marL="91425" anchor="ctr"/>
                </a:tc>
              </a:tr>
              <a:tr h="381000">
                <a:tc>
                  <a:txBody>
                    <a:bodyPr/>
                    <a:lstStyle/>
                    <a:p>
                      <a:pPr indent="0" lvl="0" marL="0" rtl="0" algn="l">
                        <a:spcBef>
                          <a:spcPts val="0"/>
                        </a:spcBef>
                        <a:spcAft>
                          <a:spcPts val="0"/>
                        </a:spcAft>
                        <a:buNone/>
                      </a:pPr>
                      <a:r>
                        <a:rPr lang="en" sz="1200"/>
                        <a:t>dict.get()</a:t>
                      </a:r>
                      <a:endParaRPr sz="1200"/>
                    </a:p>
                  </a:txBody>
                  <a:tcPr marT="91425" marB="91425" marR="91425" marL="91425" anchor="ctr"/>
                </a:tc>
                <a:tc>
                  <a:txBody>
                    <a:bodyPr/>
                    <a:lstStyle/>
                    <a:p>
                      <a:pPr indent="0" lvl="0" marL="0" rtl="0" algn="l">
                        <a:spcBef>
                          <a:spcPts val="0"/>
                        </a:spcBef>
                        <a:spcAft>
                          <a:spcPts val="0"/>
                        </a:spcAft>
                        <a:buNone/>
                      </a:pPr>
                      <a:r>
                        <a:rPr lang="en" sz="1200"/>
                        <a:t>Returns the value of the specified key.</a:t>
                      </a:r>
                      <a:endParaRPr sz="1200"/>
                    </a:p>
                  </a:txBody>
                  <a:tcPr marT="91425" marB="91425" marR="91425" marL="91425" anchor="ctr"/>
                </a:tc>
              </a:tr>
              <a:tr h="381000">
                <a:tc>
                  <a:txBody>
                    <a:bodyPr/>
                    <a:lstStyle/>
                    <a:p>
                      <a:pPr indent="0" lvl="0" marL="0" rtl="0" algn="l">
                        <a:spcBef>
                          <a:spcPts val="0"/>
                        </a:spcBef>
                        <a:spcAft>
                          <a:spcPts val="0"/>
                        </a:spcAft>
                        <a:buNone/>
                      </a:pPr>
                      <a:r>
                        <a:rPr lang="en" sz="1200"/>
                        <a:t>dict.items()</a:t>
                      </a:r>
                      <a:endParaRPr sz="1200"/>
                    </a:p>
                  </a:txBody>
                  <a:tcPr marT="91425" marB="91425" marR="91425" marL="91425" anchor="ctr"/>
                </a:tc>
                <a:tc>
                  <a:txBody>
                    <a:bodyPr/>
                    <a:lstStyle/>
                    <a:p>
                      <a:pPr indent="0" lvl="0" marL="0" rtl="0" algn="l">
                        <a:spcBef>
                          <a:spcPts val="0"/>
                        </a:spcBef>
                        <a:spcAft>
                          <a:spcPts val="0"/>
                        </a:spcAft>
                        <a:buNone/>
                      </a:pPr>
                      <a:r>
                        <a:rPr lang="en" sz="1200"/>
                        <a:t>Returns a dictionary view object that provides a dynamic view of dictionary elements as a list of key-value pairs. This view object changes when the dictionary changes.</a:t>
                      </a:r>
                      <a:endParaRPr sz="1200"/>
                    </a:p>
                  </a:txBody>
                  <a:tcPr marT="91425" marB="91425" marR="91425" marL="91425" anchor="ctr"/>
                </a:tc>
              </a:tr>
              <a:tr h="381000">
                <a:tc>
                  <a:txBody>
                    <a:bodyPr/>
                    <a:lstStyle/>
                    <a:p>
                      <a:pPr indent="0" lvl="0" marL="0" rtl="0" algn="l">
                        <a:spcBef>
                          <a:spcPts val="0"/>
                        </a:spcBef>
                        <a:spcAft>
                          <a:spcPts val="0"/>
                        </a:spcAft>
                        <a:buNone/>
                      </a:pPr>
                      <a:r>
                        <a:rPr lang="en" sz="1200"/>
                        <a:t>dict.keys()</a:t>
                      </a:r>
                      <a:endParaRPr sz="1200"/>
                    </a:p>
                  </a:txBody>
                  <a:tcPr marT="91425" marB="91425" marR="91425" marL="91425" anchor="ctr"/>
                </a:tc>
                <a:tc>
                  <a:txBody>
                    <a:bodyPr/>
                    <a:lstStyle/>
                    <a:p>
                      <a:pPr indent="0" lvl="0" marL="0" rtl="0" algn="l">
                        <a:spcBef>
                          <a:spcPts val="0"/>
                        </a:spcBef>
                        <a:spcAft>
                          <a:spcPts val="0"/>
                        </a:spcAft>
                        <a:buNone/>
                      </a:pPr>
                      <a:r>
                        <a:rPr lang="en" sz="1200"/>
                        <a:t>Returns a dictionary view object that contains the list of keys of the dictionary.</a:t>
                      </a:r>
                      <a:endParaRPr sz="1200"/>
                    </a:p>
                  </a:txBody>
                  <a:tcPr marT="91425" marB="91425" marR="91425" marL="91425" anchor="ctr"/>
                </a:tc>
              </a:tr>
              <a:tr h="381000">
                <a:tc>
                  <a:txBody>
                    <a:bodyPr/>
                    <a:lstStyle/>
                    <a:p>
                      <a:pPr indent="0" lvl="0" marL="0" rtl="0" algn="l">
                        <a:spcBef>
                          <a:spcPts val="0"/>
                        </a:spcBef>
                        <a:spcAft>
                          <a:spcPts val="0"/>
                        </a:spcAft>
                        <a:buNone/>
                      </a:pPr>
                      <a:r>
                        <a:rPr lang="en" sz="1200"/>
                        <a:t>dict.pop()</a:t>
                      </a:r>
                      <a:endParaRPr sz="1200"/>
                    </a:p>
                  </a:txBody>
                  <a:tcPr marT="91425" marB="91425" marR="91425" marL="91425" anchor="ctr"/>
                </a:tc>
                <a:tc>
                  <a:txBody>
                    <a:bodyPr/>
                    <a:lstStyle/>
                    <a:p>
                      <a:pPr indent="0" lvl="0" marL="0" rtl="0" algn="l">
                        <a:spcBef>
                          <a:spcPts val="0"/>
                        </a:spcBef>
                        <a:spcAft>
                          <a:spcPts val="0"/>
                        </a:spcAft>
                        <a:buNone/>
                      </a:pPr>
                      <a:r>
                        <a:rPr lang="en" sz="1200"/>
                        <a:t>Removes the key and return its value. If a key does not exist in the dictionary, then returns the default value if specified, else throws a KeyError.</a:t>
                      </a:r>
                      <a:endParaRPr sz="1200"/>
                    </a:p>
                  </a:txBody>
                  <a:tcPr marT="91425" marB="91425" marR="91425" marL="91425"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Built-in Dictionary Methods</a:t>
            </a:r>
            <a:endParaRPr b="1"/>
          </a:p>
        </p:txBody>
      </p:sp>
      <p:pic>
        <p:nvPicPr>
          <p:cNvPr id="155" name="Google Shape;155;p3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156" name="Google Shape;156;p32"/>
          <p:cNvGraphicFramePr/>
          <p:nvPr/>
        </p:nvGraphicFramePr>
        <p:xfrm>
          <a:off x="467825" y="941525"/>
          <a:ext cx="3000000" cy="3000000"/>
        </p:xfrm>
        <a:graphic>
          <a:graphicData uri="http://schemas.openxmlformats.org/drawingml/2006/table">
            <a:tbl>
              <a:tblPr>
                <a:noFill/>
                <a:tableStyleId>{860B3C48-9052-4184-A3DF-78C5A29B7546}</a:tableStyleId>
              </a:tblPr>
              <a:tblGrid>
                <a:gridCol w="1857475"/>
                <a:gridCol w="6236875"/>
              </a:tblGrid>
              <a:tr h="381000">
                <a:tc>
                  <a:txBody>
                    <a:bodyPr/>
                    <a:lstStyle/>
                    <a:p>
                      <a:pPr indent="0" lvl="0" marL="0" rtl="0" algn="ctr">
                        <a:spcBef>
                          <a:spcPts val="0"/>
                        </a:spcBef>
                        <a:spcAft>
                          <a:spcPts val="0"/>
                        </a:spcAft>
                        <a:buNone/>
                      </a:pPr>
                      <a:r>
                        <a:rPr b="1" lang="en"/>
                        <a:t>Dictionary 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dict.popitem()</a:t>
                      </a:r>
                      <a:endParaRPr sz="1200"/>
                    </a:p>
                  </a:txBody>
                  <a:tcPr marT="91425" marB="91425" marR="91425" marL="91425" anchor="ctr"/>
                </a:tc>
                <a:tc>
                  <a:txBody>
                    <a:bodyPr/>
                    <a:lstStyle/>
                    <a:p>
                      <a:pPr indent="0" lvl="0" marL="0" rtl="0" algn="l">
                        <a:spcBef>
                          <a:spcPts val="0"/>
                        </a:spcBef>
                        <a:spcAft>
                          <a:spcPts val="0"/>
                        </a:spcAft>
                        <a:buNone/>
                      </a:pPr>
                      <a:r>
                        <a:rPr lang="en" sz="1200"/>
                        <a:t>Removes and return a tuple of (key, value) pair from the dictionary. Pairs are returned in Last In First Out (LIFO) order.</a:t>
                      </a:r>
                      <a:endParaRPr sz="1200"/>
                    </a:p>
                  </a:txBody>
                  <a:tcPr marT="91425" marB="91425" marR="91425" marL="91425" anchor="ctr"/>
                </a:tc>
              </a:tr>
              <a:tr h="381000">
                <a:tc>
                  <a:txBody>
                    <a:bodyPr/>
                    <a:lstStyle/>
                    <a:p>
                      <a:pPr indent="0" lvl="0" marL="0" rtl="0" algn="l">
                        <a:spcBef>
                          <a:spcPts val="0"/>
                        </a:spcBef>
                        <a:spcAft>
                          <a:spcPts val="0"/>
                        </a:spcAft>
                        <a:buNone/>
                      </a:pPr>
                      <a:r>
                        <a:rPr lang="en" sz="1200"/>
                        <a:t>dict.setdefault()</a:t>
                      </a:r>
                      <a:endParaRPr sz="1200"/>
                    </a:p>
                  </a:txBody>
                  <a:tcPr marT="91425" marB="91425" marR="91425" marL="91425" anchor="ctr"/>
                </a:tc>
                <a:tc>
                  <a:txBody>
                    <a:bodyPr/>
                    <a:lstStyle/>
                    <a:p>
                      <a:pPr indent="0" lvl="0" marL="0" rtl="0" algn="l">
                        <a:spcBef>
                          <a:spcPts val="0"/>
                        </a:spcBef>
                        <a:spcAft>
                          <a:spcPts val="0"/>
                        </a:spcAft>
                        <a:buNone/>
                      </a:pPr>
                      <a:r>
                        <a:rPr lang="en" sz="1200"/>
                        <a:t>Returns the value of the specified key in the dictionary. If the key not found, then it adds the key with the specified defaultvalue. If the defaultvalue is not specified then it set None value.</a:t>
                      </a:r>
                      <a:endParaRPr sz="1200"/>
                    </a:p>
                  </a:txBody>
                  <a:tcPr marT="91425" marB="91425" marR="91425" marL="91425" anchor="ctr"/>
                </a:tc>
              </a:tr>
              <a:tr h="381000">
                <a:tc>
                  <a:txBody>
                    <a:bodyPr/>
                    <a:lstStyle/>
                    <a:p>
                      <a:pPr indent="0" lvl="0" marL="0" rtl="0" algn="l">
                        <a:spcBef>
                          <a:spcPts val="0"/>
                        </a:spcBef>
                        <a:spcAft>
                          <a:spcPts val="0"/>
                        </a:spcAft>
                        <a:buNone/>
                      </a:pPr>
                      <a:r>
                        <a:rPr lang="en" sz="1200"/>
                        <a:t>dict.update()</a:t>
                      </a:r>
                      <a:endParaRPr sz="1200"/>
                    </a:p>
                  </a:txBody>
                  <a:tcPr marT="91425" marB="91425" marR="91425" marL="91425" anchor="ctr"/>
                </a:tc>
                <a:tc>
                  <a:txBody>
                    <a:bodyPr/>
                    <a:lstStyle/>
                    <a:p>
                      <a:pPr indent="0" lvl="0" marL="0" rtl="0" algn="l">
                        <a:spcBef>
                          <a:spcPts val="0"/>
                        </a:spcBef>
                        <a:spcAft>
                          <a:spcPts val="0"/>
                        </a:spcAft>
                        <a:buNone/>
                      </a:pPr>
                      <a:r>
                        <a:rPr lang="en" sz="1200"/>
                        <a:t>Updates the dictionary with the key-value pairs from another dictionary or another iterable such as tuple having key-value pairs.</a:t>
                      </a:r>
                      <a:endParaRPr sz="1200"/>
                    </a:p>
                  </a:txBody>
                  <a:tcPr marT="91425" marB="91425" marR="91425" marL="91425" anchor="ctr"/>
                </a:tc>
              </a:tr>
              <a:tr h="381000">
                <a:tc>
                  <a:txBody>
                    <a:bodyPr/>
                    <a:lstStyle/>
                    <a:p>
                      <a:pPr indent="0" lvl="0" marL="0" rtl="0" algn="l">
                        <a:spcBef>
                          <a:spcPts val="0"/>
                        </a:spcBef>
                        <a:spcAft>
                          <a:spcPts val="0"/>
                        </a:spcAft>
                        <a:buNone/>
                      </a:pPr>
                      <a:r>
                        <a:rPr lang="en" sz="1200"/>
                        <a:t>dict.values()</a:t>
                      </a:r>
                      <a:endParaRPr sz="1200"/>
                    </a:p>
                  </a:txBody>
                  <a:tcPr marT="91425" marB="91425" marR="91425" marL="91425" anchor="ctr"/>
                </a:tc>
                <a:tc>
                  <a:txBody>
                    <a:bodyPr/>
                    <a:lstStyle/>
                    <a:p>
                      <a:pPr indent="0" lvl="0" marL="0" rtl="0" algn="l">
                        <a:spcBef>
                          <a:spcPts val="0"/>
                        </a:spcBef>
                        <a:spcAft>
                          <a:spcPts val="0"/>
                        </a:spcAft>
                        <a:buNone/>
                      </a:pPr>
                      <a:r>
                        <a:rPr lang="en" sz="1200"/>
                        <a:t>Returns the dictionary view object that provides a dynamic view of all the values in the dictionary. This view object changes when the dictionary changes.</a:t>
                      </a:r>
                      <a:endParaRPr sz="1200"/>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[13]</a:t>
            </a:r>
            <a:endParaRPr b="1"/>
          </a:p>
        </p:txBody>
      </p:sp>
      <p:sp>
        <p:nvSpPr>
          <p:cNvPr id="162" name="Google Shape;162;p33"/>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SimulationDay04-13_JTB.py</a:t>
            </a:r>
            <a:endParaRPr b="1">
              <a:solidFill>
                <a:srgbClr val="000000"/>
              </a:solidFill>
            </a:endParaRPr>
          </a:p>
        </p:txBody>
      </p:sp>
      <p:pic>
        <p:nvPicPr>
          <p:cNvPr id="163" name="Google Shape;163;p3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64" name="Google Shape;164;p33"/>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